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8"/>
  </p:notesMasterIdLst>
  <p:sldIdLst>
    <p:sldId id="257" r:id="rId2"/>
    <p:sldId id="258" r:id="rId3"/>
    <p:sldId id="259" r:id="rId4"/>
    <p:sldId id="260" r:id="rId5"/>
    <p:sldId id="261" r:id="rId6"/>
    <p:sldId id="267" r:id="rId7"/>
    <p:sldId id="269" r:id="rId8"/>
    <p:sldId id="272" r:id="rId9"/>
    <p:sldId id="270" r:id="rId10"/>
    <p:sldId id="264" r:id="rId11"/>
    <p:sldId id="265" r:id="rId12"/>
    <p:sldId id="271" r:id="rId13"/>
    <p:sldId id="268" r:id="rId14"/>
    <p:sldId id="262" r:id="rId15"/>
    <p:sldId id="273" r:id="rId16"/>
    <p:sldId id="27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82"/>
    <p:restoredTop sz="80801"/>
  </p:normalViewPr>
  <p:slideViewPr>
    <p:cSldViewPr snapToGrid="0" snapToObjects="1">
      <p:cViewPr varScale="1">
        <p:scale>
          <a:sx n="96" d="100"/>
          <a:sy n="96" d="100"/>
        </p:scale>
        <p:origin x="61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5B444A-98B7-464E-B55C-DE3623E80A84}" type="datetimeFigureOut">
              <a:rPr lang="en-US" smtClean="0"/>
              <a:t>8/16/17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9E39DA-E14F-9E4C-83C8-0D2D05CBA442}" type="slidenum">
              <a:rPr lang="en-US" smtClean="0"/>
              <a:t>‹#›</a:t>
            </a:fld>
            <a:endParaRPr lang="en-US"/>
          </a:p>
        </p:txBody>
      </p:sp>
    </p:spTree>
    <p:extLst>
      <p:ext uri="{BB962C8B-B14F-4D97-AF65-F5344CB8AC3E}">
        <p14:creationId xmlns:p14="http://schemas.microsoft.com/office/powerpoint/2010/main" val="7921087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 Id="rId3" Type="http://schemas.openxmlformats.org/officeDocument/2006/relationships/hyperlink" Target="https://david.ncifcrf.gov/content.jsp?file=release.html"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 Id="rId3" Type="http://schemas.openxmlformats.org/officeDocument/2006/relationships/hyperlink" Target="https://www.qiagenbioinformatics.com/products/features/"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ncbi.nlm.nih.gov/pubmed/23193289" TargetMode="External"/><Relationship Id="rId4" Type="http://schemas.openxmlformats.org/officeDocument/2006/relationships/hyperlink" Target="http://www.genome.org/cgi/content/full/13/9/2129" TargetMode="External"/><Relationship Id="rId5" Type="http://schemas.openxmlformats.org/officeDocument/2006/relationships/hyperlink" Target="http://www.pantherdb.org/overview.jsp" TargetMode="External"/><Relationship Id="rId6" Type="http://schemas.openxmlformats.org/officeDocument/2006/relationships/hyperlink" Target="https://www.ncbi.nlm.nih.gov/pubmed/21873635" TargetMode="External"/><Relationship Id="rId7" Type="http://schemas.openxmlformats.org/officeDocument/2006/relationships/hyperlink" Target="https://sites.google.com/usc.edu/thomaslab" TargetMode="External"/><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 xmlns:a16="http://schemas.microsoft.com/office/drawing/2014/main" id="{8CC2EE9A-51B9-48A1-AF6C-E3EA7373F1D8}"/>
              </a:ext>
            </a:extLst>
          </p:cNvPr>
          <p:cNvSpPr>
            <a:spLocks noGrp="1" noRot="1" noChangeAspect="1" noTextEdit="1"/>
          </p:cNvSpPr>
          <p:nvPr>
            <p:ph type="sldImg"/>
          </p:nvPr>
        </p:nvSpPr>
        <p:spPr bwMode="auto">
          <a:xfrm>
            <a:off x="447675" y="354013"/>
            <a:ext cx="6156325" cy="34639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a:extLst>
              <a:ext uri="{FF2B5EF4-FFF2-40B4-BE49-F238E27FC236}">
                <a16:creationId xmlns="" xmlns:a16="http://schemas.microsoft.com/office/drawing/2014/main" id="{B3AC2D75-1826-4524-875F-5E3304CA45D1}"/>
              </a:ext>
            </a:extLst>
          </p:cNvPr>
          <p:cNvSpPr>
            <a:spLocks noGrp="1"/>
          </p:cNvSpPr>
          <p:nvPr>
            <p:ph type="body" idx="1"/>
          </p:nvPr>
        </p:nvSpPr>
        <p:spPr bwMode="auto">
          <a:xfrm>
            <a:off x="317500" y="4087813"/>
            <a:ext cx="6248400" cy="4724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z="1000">
              <a:ea typeface="ＭＳ Ｐゴシック" panose="020B0600070205080204" pitchFamily="34" charset="-128"/>
              <a:cs typeface="Arial" panose="020B0604020202020204" pitchFamily="34" charset="0"/>
            </a:endParaRPr>
          </a:p>
        </p:txBody>
      </p:sp>
      <p:sp>
        <p:nvSpPr>
          <p:cNvPr id="17412" name="Slide Number Placeholder 3">
            <a:extLst>
              <a:ext uri="{FF2B5EF4-FFF2-40B4-BE49-F238E27FC236}">
                <a16:creationId xmlns="" xmlns:a16="http://schemas.microsoft.com/office/drawing/2014/main" id="{0EE1A213-56F4-45F0-BA17-BDD1FC549E9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1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1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1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100">
                <a:solidFill>
                  <a:schemeClr val="tx1"/>
                </a:solidFill>
                <a:latin typeface="Arial" panose="020B0604020202020204" pitchFamily="34" charset="0"/>
                <a:ea typeface="ＭＳ Ｐゴシック" panose="020B0600070205080204" pitchFamily="34" charset="-128"/>
              </a:defRPr>
            </a:lvl5pPr>
            <a:lvl6pPr marL="2514600" indent="-228600" defTabSz="912813" eaLnBrk="0" fontAlgn="base" hangingPunct="0">
              <a:spcBef>
                <a:spcPct val="30000"/>
              </a:spcBef>
              <a:spcAft>
                <a:spcPct val="0"/>
              </a:spcAft>
              <a:defRPr sz="1100">
                <a:solidFill>
                  <a:schemeClr val="tx1"/>
                </a:solidFill>
                <a:latin typeface="Arial" panose="020B0604020202020204" pitchFamily="34" charset="0"/>
                <a:ea typeface="ＭＳ Ｐゴシック" panose="020B0600070205080204" pitchFamily="34" charset="-128"/>
              </a:defRPr>
            </a:lvl6pPr>
            <a:lvl7pPr marL="2971800" indent="-228600" defTabSz="912813" eaLnBrk="0" fontAlgn="base" hangingPunct="0">
              <a:spcBef>
                <a:spcPct val="30000"/>
              </a:spcBef>
              <a:spcAft>
                <a:spcPct val="0"/>
              </a:spcAft>
              <a:defRPr sz="1100">
                <a:solidFill>
                  <a:schemeClr val="tx1"/>
                </a:solidFill>
                <a:latin typeface="Arial" panose="020B0604020202020204" pitchFamily="34" charset="0"/>
                <a:ea typeface="ＭＳ Ｐゴシック" panose="020B0600070205080204" pitchFamily="34" charset="-128"/>
              </a:defRPr>
            </a:lvl7pPr>
            <a:lvl8pPr marL="3429000" indent="-228600" defTabSz="912813" eaLnBrk="0" fontAlgn="base" hangingPunct="0">
              <a:spcBef>
                <a:spcPct val="30000"/>
              </a:spcBef>
              <a:spcAft>
                <a:spcPct val="0"/>
              </a:spcAft>
              <a:defRPr sz="1100">
                <a:solidFill>
                  <a:schemeClr val="tx1"/>
                </a:solidFill>
                <a:latin typeface="Arial" panose="020B0604020202020204" pitchFamily="34" charset="0"/>
                <a:ea typeface="ＭＳ Ｐゴシック" panose="020B0600070205080204" pitchFamily="34" charset="-128"/>
              </a:defRPr>
            </a:lvl8pPr>
            <a:lvl9pPr marL="3886200" indent="-228600" defTabSz="912813" eaLnBrk="0" fontAlgn="base" hangingPunct="0">
              <a:spcBef>
                <a:spcPct val="30000"/>
              </a:spcBef>
              <a:spcAft>
                <a:spcPct val="0"/>
              </a:spcAft>
              <a:defRPr sz="1100">
                <a:solidFill>
                  <a:schemeClr val="tx1"/>
                </a:solidFill>
                <a:latin typeface="Arial" panose="020B0604020202020204" pitchFamily="34" charset="0"/>
                <a:ea typeface="ＭＳ Ｐゴシック" panose="020B0600070205080204" pitchFamily="34" charset="-128"/>
              </a:defRPr>
            </a:lvl9pPr>
          </a:lstStyle>
          <a:p>
            <a:pPr>
              <a:spcBef>
                <a:spcPct val="0"/>
              </a:spcBef>
            </a:pPr>
            <a:fld id="{7DA96C1D-BC55-4627-9B3D-095915A006E0}" type="slidenum">
              <a:rPr lang="en-US" altLang="en-US" sz="1200"/>
              <a:pPr>
                <a:spcBef>
                  <a:spcPct val="0"/>
                </a:spcBef>
              </a:pPr>
              <a:t>1</a:t>
            </a:fld>
            <a:endParaRPr lang="en-US" altLang="en-US" sz="1200"/>
          </a:p>
        </p:txBody>
      </p:sp>
    </p:spTree>
    <p:extLst>
      <p:ext uri="{BB962C8B-B14F-4D97-AF65-F5344CB8AC3E}">
        <p14:creationId xmlns:p14="http://schemas.microsoft.com/office/powerpoint/2010/main" val="720482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 xmlns:a16="http://schemas.microsoft.com/office/drawing/2014/main" id="{9F72D246-A48A-46E3-8A66-DB1645C429E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 xmlns:a16="http://schemas.microsoft.com/office/drawing/2014/main" id="{BA323A89-4F5F-460A-8264-E9C5E1B76FE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19460" name="Slide Number Placeholder 3">
            <a:extLst>
              <a:ext uri="{FF2B5EF4-FFF2-40B4-BE49-F238E27FC236}">
                <a16:creationId xmlns="" xmlns:a16="http://schemas.microsoft.com/office/drawing/2014/main" id="{AA7F0085-F6A1-462C-B7F2-0594C343649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1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1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1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100">
                <a:solidFill>
                  <a:schemeClr val="tx1"/>
                </a:solidFill>
                <a:latin typeface="Arial" panose="020B0604020202020204" pitchFamily="34" charset="0"/>
                <a:ea typeface="ＭＳ Ｐゴシック" panose="020B0600070205080204" pitchFamily="34" charset="-128"/>
              </a:defRPr>
            </a:lvl5pPr>
            <a:lvl6pPr marL="2514600" indent="-228600" defTabSz="912813" eaLnBrk="0" fontAlgn="base" hangingPunct="0">
              <a:spcBef>
                <a:spcPct val="30000"/>
              </a:spcBef>
              <a:spcAft>
                <a:spcPct val="0"/>
              </a:spcAft>
              <a:defRPr sz="1100">
                <a:solidFill>
                  <a:schemeClr val="tx1"/>
                </a:solidFill>
                <a:latin typeface="Arial" panose="020B0604020202020204" pitchFamily="34" charset="0"/>
                <a:ea typeface="ＭＳ Ｐゴシック" panose="020B0600070205080204" pitchFamily="34" charset="-128"/>
              </a:defRPr>
            </a:lvl6pPr>
            <a:lvl7pPr marL="2971800" indent="-228600" defTabSz="912813" eaLnBrk="0" fontAlgn="base" hangingPunct="0">
              <a:spcBef>
                <a:spcPct val="30000"/>
              </a:spcBef>
              <a:spcAft>
                <a:spcPct val="0"/>
              </a:spcAft>
              <a:defRPr sz="1100">
                <a:solidFill>
                  <a:schemeClr val="tx1"/>
                </a:solidFill>
                <a:latin typeface="Arial" panose="020B0604020202020204" pitchFamily="34" charset="0"/>
                <a:ea typeface="ＭＳ Ｐゴシック" panose="020B0600070205080204" pitchFamily="34" charset="-128"/>
              </a:defRPr>
            </a:lvl7pPr>
            <a:lvl8pPr marL="3429000" indent="-228600" defTabSz="912813" eaLnBrk="0" fontAlgn="base" hangingPunct="0">
              <a:spcBef>
                <a:spcPct val="30000"/>
              </a:spcBef>
              <a:spcAft>
                <a:spcPct val="0"/>
              </a:spcAft>
              <a:defRPr sz="1100">
                <a:solidFill>
                  <a:schemeClr val="tx1"/>
                </a:solidFill>
                <a:latin typeface="Arial" panose="020B0604020202020204" pitchFamily="34" charset="0"/>
                <a:ea typeface="ＭＳ Ｐゴシック" panose="020B0600070205080204" pitchFamily="34" charset="-128"/>
              </a:defRPr>
            </a:lvl8pPr>
            <a:lvl9pPr marL="3886200" indent="-228600" defTabSz="912813" eaLnBrk="0" fontAlgn="base" hangingPunct="0">
              <a:spcBef>
                <a:spcPct val="30000"/>
              </a:spcBef>
              <a:spcAft>
                <a:spcPct val="0"/>
              </a:spcAft>
              <a:defRPr sz="1100">
                <a:solidFill>
                  <a:schemeClr val="tx1"/>
                </a:solidFill>
                <a:latin typeface="Arial" panose="020B0604020202020204" pitchFamily="34" charset="0"/>
                <a:ea typeface="ＭＳ Ｐゴシック" panose="020B0600070205080204" pitchFamily="34" charset="-128"/>
              </a:defRPr>
            </a:lvl9pPr>
          </a:lstStyle>
          <a:p>
            <a:pPr>
              <a:spcBef>
                <a:spcPct val="0"/>
              </a:spcBef>
            </a:pPr>
            <a:fld id="{C4788732-7845-4F0F-BF53-D1DA8F2157F5}" type="slidenum">
              <a:rPr lang="en-US" altLang="en-US" sz="1200"/>
              <a:pPr>
                <a:spcBef>
                  <a:spcPct val="0"/>
                </a:spcBef>
              </a:pPr>
              <a:t>2</a:t>
            </a:fld>
            <a:endParaRPr lang="en-US" altLang="en-US" sz="1200"/>
          </a:p>
        </p:txBody>
      </p:sp>
    </p:spTree>
    <p:extLst>
      <p:ext uri="{BB962C8B-B14F-4D97-AF65-F5344CB8AC3E}">
        <p14:creationId xmlns:p14="http://schemas.microsoft.com/office/powerpoint/2010/main" val="980985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D</a:t>
            </a:r>
            <a:r>
              <a:rPr lang="en-US" sz="1200" b="0" i="0" kern="1200" dirty="0" smtClean="0">
                <a:solidFill>
                  <a:schemeClr val="tx1"/>
                </a:solidFill>
                <a:effectLst/>
                <a:latin typeface="+mn-lt"/>
                <a:ea typeface="+mn-ea"/>
                <a:cs typeface="+mn-cs"/>
              </a:rPr>
              <a:t>atabase for </a:t>
            </a:r>
            <a:r>
              <a:rPr lang="en-US" sz="1200" b="1" i="0" kern="1200" dirty="0" smtClean="0">
                <a:solidFill>
                  <a:schemeClr val="tx1"/>
                </a:solidFill>
                <a:effectLst/>
                <a:latin typeface="+mn-lt"/>
                <a:ea typeface="+mn-ea"/>
                <a:cs typeface="+mn-cs"/>
              </a:rPr>
              <a:t>A</a:t>
            </a:r>
            <a:r>
              <a:rPr lang="en-US" sz="1200" b="0" i="0" kern="1200" dirty="0" smtClean="0">
                <a:solidFill>
                  <a:schemeClr val="tx1"/>
                </a:solidFill>
                <a:effectLst/>
                <a:latin typeface="+mn-lt"/>
                <a:ea typeface="+mn-ea"/>
                <a:cs typeface="+mn-cs"/>
              </a:rPr>
              <a:t>nnotation, </a:t>
            </a:r>
            <a:r>
              <a:rPr lang="en-US" sz="1200" b="1" i="0" kern="1200" dirty="0" smtClean="0">
                <a:solidFill>
                  <a:schemeClr val="tx1"/>
                </a:solidFill>
                <a:effectLst/>
                <a:latin typeface="+mn-lt"/>
                <a:ea typeface="+mn-ea"/>
                <a:cs typeface="+mn-cs"/>
              </a:rPr>
              <a:t>V</a:t>
            </a:r>
            <a:r>
              <a:rPr lang="en-US" sz="1200" b="0" i="0" kern="1200" dirty="0" smtClean="0">
                <a:solidFill>
                  <a:schemeClr val="tx1"/>
                </a:solidFill>
                <a:effectLst/>
                <a:latin typeface="+mn-lt"/>
                <a:ea typeface="+mn-ea"/>
                <a:cs typeface="+mn-cs"/>
              </a:rPr>
              <a:t>isualization </a:t>
            </a:r>
            <a:r>
              <a:rPr lang="en-US" sz="1200" b="0" i="0" kern="1200" dirty="0" err="1" smtClean="0">
                <a:solidFill>
                  <a:schemeClr val="tx1"/>
                </a:solidFill>
                <a:effectLst/>
                <a:latin typeface="+mn-lt"/>
                <a:ea typeface="+mn-ea"/>
                <a:cs typeface="+mn-cs"/>
              </a:rPr>
              <a:t>and</a:t>
            </a:r>
            <a:r>
              <a:rPr lang="en-US" sz="1200" b="1" i="0" kern="1200" dirty="0" err="1" smtClean="0">
                <a:solidFill>
                  <a:schemeClr val="tx1"/>
                </a:solidFill>
                <a:effectLst/>
                <a:latin typeface="+mn-lt"/>
                <a:ea typeface="+mn-ea"/>
                <a:cs typeface="+mn-cs"/>
              </a:rPr>
              <a:t>I</a:t>
            </a:r>
            <a:r>
              <a:rPr lang="en-US" sz="1200" b="0" i="0" kern="1200" dirty="0" err="1" smtClean="0">
                <a:solidFill>
                  <a:schemeClr val="tx1"/>
                </a:solidFill>
                <a:effectLst/>
                <a:latin typeface="+mn-lt"/>
                <a:ea typeface="+mn-ea"/>
                <a:cs typeface="+mn-cs"/>
              </a:rPr>
              <a:t>ntegrated</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D</a:t>
            </a:r>
            <a:r>
              <a:rPr lang="en-US" sz="1200" b="0" i="0" kern="1200" dirty="0" smtClean="0">
                <a:solidFill>
                  <a:schemeClr val="tx1"/>
                </a:solidFill>
                <a:effectLst/>
                <a:latin typeface="+mn-lt"/>
                <a:ea typeface="+mn-ea"/>
                <a:cs typeface="+mn-cs"/>
              </a:rPr>
              <a:t>iscovery (</a:t>
            </a:r>
            <a:r>
              <a:rPr lang="en-US" sz="1200" b="1" i="0" kern="1200" dirty="0" smtClean="0">
                <a:solidFill>
                  <a:schemeClr val="tx1"/>
                </a:solidFill>
                <a:effectLst/>
                <a:latin typeface="+mn-lt"/>
                <a:ea typeface="+mn-ea"/>
                <a:cs typeface="+mn-cs"/>
              </a:rPr>
              <a:t>DAVID </a:t>
            </a:r>
            <a:r>
              <a:rPr lang="en-US" sz="1200" b="0" i="0" kern="1200" dirty="0" smtClean="0">
                <a:solidFill>
                  <a:schemeClr val="tx1"/>
                </a:solidFill>
                <a:effectLst/>
                <a:latin typeface="+mn-lt"/>
                <a:ea typeface="+mn-ea"/>
                <a:cs typeface="+mn-cs"/>
              </a:rPr>
              <a:t>) v6.8 </a:t>
            </a:r>
            <a:r>
              <a:rPr lang="en-US" sz="1200" b="0" i="0" kern="1200" dirty="0" smtClean="0">
                <a:solidFill>
                  <a:schemeClr val="tx1"/>
                </a:solidFill>
                <a:effectLst/>
                <a:latin typeface="+mn-lt"/>
                <a:ea typeface="+mn-ea"/>
                <a:cs typeface="+mn-cs"/>
                <a:hlinkClick r:id="rId3"/>
              </a:rPr>
              <a:t>comprises a full Knowledgebase update to the sixth version </a:t>
            </a:r>
            <a:r>
              <a:rPr lang="en-US" sz="1200" b="0" i="0" kern="1200" dirty="0" smtClean="0">
                <a:solidFill>
                  <a:schemeClr val="tx1"/>
                </a:solidFill>
                <a:effectLst/>
                <a:latin typeface="+mn-lt"/>
                <a:ea typeface="+mn-ea"/>
                <a:cs typeface="+mn-cs"/>
              </a:rPr>
              <a:t>of our original web-accessible programs. DAVID now provides a comprehensive set of functional annotation tools for investigators to understand biological meaning behind large list of genes. For any given gene list, DAVID tools are able to:</a:t>
            </a:r>
            <a:r>
              <a:rPr lang="en-US" dirty="0" smtClean="0"/>
              <a:t/>
            </a:r>
            <a:br>
              <a:rPr lang="en-US" dirty="0" smtClean="0"/>
            </a:b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     Identify enriched biological themes, particularly GO terms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Discover enriched functional-related gene groups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Cluster redundant annotation terms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Visualize genes on </a:t>
            </a:r>
            <a:r>
              <a:rPr lang="en-US" sz="1200" b="0" i="0" kern="1200" dirty="0" err="1" smtClean="0">
                <a:solidFill>
                  <a:schemeClr val="tx1"/>
                </a:solidFill>
                <a:effectLst/>
                <a:latin typeface="+mn-lt"/>
                <a:ea typeface="+mn-ea"/>
                <a:cs typeface="+mn-cs"/>
              </a:rPr>
              <a:t>BioCarta</a:t>
            </a:r>
            <a:r>
              <a:rPr lang="en-US" sz="1200" b="0" i="0" kern="1200" dirty="0" smtClean="0">
                <a:solidFill>
                  <a:schemeClr val="tx1"/>
                </a:solidFill>
                <a:effectLst/>
                <a:latin typeface="+mn-lt"/>
                <a:ea typeface="+mn-ea"/>
                <a:cs typeface="+mn-cs"/>
              </a:rPr>
              <a:t> &amp; KEGG pathway maps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Display related many-genes-to-many-terms on 2-D view.</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Search for other functionally related genes not in the list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List interacting proteins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Explore gene names in batch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Link gene-disease associations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Highlight protein functional domains and motifs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Redirect to related literatures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Convert gene identifiers from one type to another.</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And more </a:t>
            </a:r>
          </a:p>
          <a:p>
            <a:endParaRPr lang="en-US" dirty="0"/>
          </a:p>
        </p:txBody>
      </p:sp>
      <p:sp>
        <p:nvSpPr>
          <p:cNvPr id="4" name="Slide Number Placeholder 3"/>
          <p:cNvSpPr>
            <a:spLocks noGrp="1"/>
          </p:cNvSpPr>
          <p:nvPr>
            <p:ph type="sldNum" sz="quarter" idx="10"/>
          </p:nvPr>
        </p:nvSpPr>
        <p:spPr/>
        <p:txBody>
          <a:bodyPr/>
          <a:lstStyle/>
          <a:p>
            <a:fld id="{629E39DA-E14F-9E4C-83C8-0D2D05CBA442}" type="slidenum">
              <a:rPr lang="en-US" smtClean="0"/>
              <a:t>5</a:t>
            </a:fld>
            <a:endParaRPr lang="en-US"/>
          </a:p>
        </p:txBody>
      </p:sp>
    </p:spTree>
    <p:extLst>
      <p:ext uri="{BB962C8B-B14F-4D97-AF65-F5344CB8AC3E}">
        <p14:creationId xmlns:p14="http://schemas.microsoft.com/office/powerpoint/2010/main" val="32828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Roboto" charset="0"/>
              </a:rPr>
              <a:t>Protein-Protein Interaction Networks</a:t>
            </a:r>
            <a:endParaRPr lang="en-US" b="0" i="0" dirty="0" smtClean="0">
              <a:effectLst/>
              <a:latin typeface="Roboto" charset="0"/>
            </a:endParaRPr>
          </a:p>
          <a:p>
            <a:endParaRPr lang="en-US" dirty="0"/>
          </a:p>
        </p:txBody>
      </p:sp>
      <p:sp>
        <p:nvSpPr>
          <p:cNvPr id="4" name="Slide Number Placeholder 3"/>
          <p:cNvSpPr>
            <a:spLocks noGrp="1"/>
          </p:cNvSpPr>
          <p:nvPr>
            <p:ph type="sldNum" sz="quarter" idx="10"/>
          </p:nvPr>
        </p:nvSpPr>
        <p:spPr/>
        <p:txBody>
          <a:bodyPr/>
          <a:lstStyle/>
          <a:p>
            <a:fld id="{629E39DA-E14F-9E4C-83C8-0D2D05CBA442}" type="slidenum">
              <a:rPr lang="en-US" smtClean="0"/>
              <a:t>7</a:t>
            </a:fld>
            <a:endParaRPr lang="en-US"/>
          </a:p>
        </p:txBody>
      </p:sp>
    </p:spTree>
    <p:extLst>
      <p:ext uri="{BB962C8B-B14F-4D97-AF65-F5344CB8AC3E}">
        <p14:creationId xmlns:p14="http://schemas.microsoft.com/office/powerpoint/2010/main" val="1238253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Roboto" charset="0"/>
              </a:rPr>
              <a:t>Protein-Protein Interaction Networks</a:t>
            </a:r>
            <a:endParaRPr lang="en-US" b="0" i="0" dirty="0" smtClean="0">
              <a:effectLst/>
              <a:latin typeface="Roboto" charset="0"/>
            </a:endParaRPr>
          </a:p>
          <a:p>
            <a:endParaRPr lang="en-US" dirty="0"/>
          </a:p>
        </p:txBody>
      </p:sp>
      <p:sp>
        <p:nvSpPr>
          <p:cNvPr id="4" name="Slide Number Placeholder 3"/>
          <p:cNvSpPr>
            <a:spLocks noGrp="1"/>
          </p:cNvSpPr>
          <p:nvPr>
            <p:ph type="sldNum" sz="quarter" idx="10"/>
          </p:nvPr>
        </p:nvSpPr>
        <p:spPr/>
        <p:txBody>
          <a:bodyPr/>
          <a:lstStyle/>
          <a:p>
            <a:fld id="{629E39DA-E14F-9E4C-83C8-0D2D05CBA442}" type="slidenum">
              <a:rPr lang="en-US" smtClean="0"/>
              <a:t>8</a:t>
            </a:fld>
            <a:endParaRPr lang="en-US"/>
          </a:p>
        </p:txBody>
      </p:sp>
    </p:spTree>
    <p:extLst>
      <p:ext uri="{BB962C8B-B14F-4D97-AF65-F5344CB8AC3E}">
        <p14:creationId xmlns:p14="http://schemas.microsoft.com/office/powerpoint/2010/main" val="1173156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Ingenuity® Pathway Analysis (IPA®) is a powerful analysis and search tool that uncovers the significance of ‘omics data and identifies new targets or candidate biomarkers within the context of biological systems. IPA has broadly been adopted by the life science research community and is cited in thousands of articles for the analysis, integration, and interpretation of data derived from ‘omics experiments, such as RNA-</a:t>
            </a:r>
            <a:r>
              <a:rPr lang="en-US" sz="1200" b="0" i="0" kern="1200" dirty="0" err="1" smtClean="0">
                <a:solidFill>
                  <a:schemeClr val="tx1"/>
                </a:solidFill>
                <a:effectLst/>
                <a:latin typeface="+mn-lt"/>
                <a:ea typeface="+mn-ea"/>
                <a:cs typeface="+mn-cs"/>
              </a:rPr>
              <a:t>seq</a:t>
            </a:r>
            <a:r>
              <a:rPr lang="en-US" sz="1200" b="0" i="0" kern="1200" dirty="0" smtClean="0">
                <a:solidFill>
                  <a:schemeClr val="tx1"/>
                </a:solidFill>
                <a:effectLst/>
                <a:latin typeface="+mn-lt"/>
                <a:ea typeface="+mn-ea"/>
                <a:cs typeface="+mn-cs"/>
              </a:rPr>
              <a:t>, small RNA-</a:t>
            </a:r>
            <a:r>
              <a:rPr lang="en-US" sz="1200" b="0" i="0" kern="1200" dirty="0" err="1" smtClean="0">
                <a:solidFill>
                  <a:schemeClr val="tx1"/>
                </a:solidFill>
                <a:effectLst/>
                <a:latin typeface="+mn-lt"/>
                <a:ea typeface="+mn-ea"/>
                <a:cs typeface="+mn-cs"/>
              </a:rPr>
              <a:t>seq</a:t>
            </a:r>
            <a:r>
              <a:rPr lang="en-US" sz="1200" b="0" i="0" kern="1200" dirty="0" smtClean="0">
                <a:solidFill>
                  <a:schemeClr val="tx1"/>
                </a:solidFill>
                <a:effectLst/>
                <a:latin typeface="+mn-lt"/>
                <a:ea typeface="+mn-ea"/>
                <a:cs typeface="+mn-cs"/>
              </a:rPr>
              <a:t>, microarrays including miRNA and SNP, metabolomics, proteomics, and small scale experiments.</a:t>
            </a:r>
          </a:p>
          <a:p>
            <a:r>
              <a:rPr lang="en-US" sz="1200" b="0" i="0" kern="1200" dirty="0" smtClean="0">
                <a:solidFill>
                  <a:schemeClr val="tx1"/>
                </a:solidFill>
                <a:effectLst/>
                <a:latin typeface="+mn-lt"/>
                <a:ea typeface="+mn-ea"/>
                <a:cs typeface="+mn-cs"/>
              </a:rPr>
              <a:t>With it’s many </a:t>
            </a:r>
            <a:r>
              <a:rPr lang="en-US" sz="1200" b="0" i="0" u="none" strike="noStrike" kern="1200" dirty="0" smtClean="0">
                <a:solidFill>
                  <a:schemeClr val="tx1"/>
                </a:solidFill>
                <a:effectLst/>
                <a:latin typeface="+mn-lt"/>
                <a:ea typeface="+mn-ea"/>
                <a:cs typeface="+mn-cs"/>
                <a:hlinkClick r:id="rId3"/>
              </a:rPr>
              <a:t>features</a:t>
            </a:r>
            <a:r>
              <a:rPr lang="en-US" sz="1200" b="0" i="0" kern="1200" dirty="0" smtClean="0">
                <a:solidFill>
                  <a:schemeClr val="tx1"/>
                </a:solidFill>
                <a:effectLst/>
                <a:latin typeface="+mn-lt"/>
                <a:ea typeface="+mn-ea"/>
                <a:cs typeface="+mn-cs"/>
              </a:rPr>
              <a:t>, IPA allows you to quickly understand and visualize your data.</a:t>
            </a:r>
          </a:p>
          <a:p>
            <a:endParaRPr lang="en-US" dirty="0"/>
          </a:p>
        </p:txBody>
      </p:sp>
      <p:sp>
        <p:nvSpPr>
          <p:cNvPr id="4" name="Slide Number Placeholder 3"/>
          <p:cNvSpPr>
            <a:spLocks noGrp="1"/>
          </p:cNvSpPr>
          <p:nvPr>
            <p:ph type="sldNum" sz="quarter" idx="10"/>
          </p:nvPr>
        </p:nvSpPr>
        <p:spPr/>
        <p:txBody>
          <a:bodyPr/>
          <a:lstStyle/>
          <a:p>
            <a:fld id="{629E39DA-E14F-9E4C-83C8-0D2D05CBA442}" type="slidenum">
              <a:rPr lang="en-US" smtClean="0"/>
              <a:t>13</a:t>
            </a:fld>
            <a:endParaRPr lang="en-US"/>
          </a:p>
        </p:txBody>
      </p:sp>
    </p:spTree>
    <p:extLst>
      <p:ext uri="{BB962C8B-B14F-4D97-AF65-F5344CB8AC3E}">
        <p14:creationId xmlns:p14="http://schemas.microsoft.com/office/powerpoint/2010/main" val="1995027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PANTHER (</a:t>
            </a:r>
            <a:r>
              <a:rPr lang="en-US" b="1" dirty="0" smtClean="0"/>
              <a:t>P</a:t>
            </a:r>
            <a:r>
              <a:rPr lang="en-US" dirty="0" smtClean="0"/>
              <a:t>rotein </a:t>
            </a:r>
            <a:r>
              <a:rPr lang="en-US" b="1" dirty="0" err="1" smtClean="0"/>
              <a:t>AN</a:t>
            </a:r>
            <a:r>
              <a:rPr lang="en-US" dirty="0" err="1" smtClean="0"/>
              <a:t>alysis</a:t>
            </a:r>
            <a:r>
              <a:rPr lang="en-US" dirty="0" smtClean="0"/>
              <a:t> </a:t>
            </a:r>
            <a:r>
              <a:rPr lang="en-US" b="1" dirty="0" err="1" smtClean="0"/>
              <a:t>TH</a:t>
            </a:r>
            <a:r>
              <a:rPr lang="en-US" dirty="0" err="1" smtClean="0"/>
              <a:t>rough</a:t>
            </a:r>
            <a:r>
              <a:rPr lang="en-US" dirty="0" smtClean="0"/>
              <a:t> </a:t>
            </a:r>
            <a:r>
              <a:rPr lang="en-US" b="1" dirty="0" smtClean="0"/>
              <a:t>E</a:t>
            </a:r>
            <a:r>
              <a:rPr lang="en-US" dirty="0" smtClean="0"/>
              <a:t>volutionary </a:t>
            </a:r>
            <a:r>
              <a:rPr lang="en-US" b="1" dirty="0" smtClean="0"/>
              <a:t>R</a:t>
            </a:r>
            <a:r>
              <a:rPr lang="en-US" dirty="0" smtClean="0"/>
              <a:t>elationships) Classification System was designed to classify proteins (and their genes) in order to facilitate high-throughput analysis. Proteins have been classified according </a:t>
            </a:r>
            <a:r>
              <a:rPr lang="en-US" dirty="0" err="1" smtClean="0"/>
              <a:t>to:Family</a:t>
            </a:r>
            <a:r>
              <a:rPr lang="en-US" dirty="0" smtClean="0"/>
              <a:t> and subfamily: families are groups of evolutionarily related proteins; subfamilies are related proteins that also have the same function</a:t>
            </a:r>
          </a:p>
          <a:p>
            <a:r>
              <a:rPr lang="en-US" dirty="0" smtClean="0"/>
              <a:t>Molecular function: the function of the protein by itself or with directly interacting proteins at a biochemical level, e.g. a protein kinase</a:t>
            </a:r>
          </a:p>
          <a:p>
            <a:r>
              <a:rPr lang="en-US" dirty="0" smtClean="0"/>
              <a:t>Biological process: the function of the protein in the context of a larger network of proteins that interact to accomplish a process at the level of the cell or organism, e.g. mitosis.</a:t>
            </a:r>
          </a:p>
          <a:p>
            <a:r>
              <a:rPr lang="en-US" dirty="0" smtClean="0"/>
              <a:t>Pathway: similar to biological process, but a pathway also explicitly specifies the relationships between the interacting molecules.</a:t>
            </a:r>
          </a:p>
          <a:p>
            <a:r>
              <a:rPr lang="en-US" dirty="0" smtClean="0"/>
              <a:t/>
            </a:r>
            <a:br>
              <a:rPr lang="en-US" dirty="0" smtClean="0"/>
            </a:br>
            <a:r>
              <a:rPr lang="en-US" dirty="0" smtClean="0"/>
              <a:t>The PANTHER Classifications are the result of human curation as well as sophisticated bioinformatics algorithms. Details of the methods can be found in (</a:t>
            </a:r>
            <a:r>
              <a:rPr lang="en-US" u="sng" dirty="0" smtClean="0">
                <a:hlinkClick r:id="rId3"/>
              </a:rPr>
              <a:t>Mi et al. NAR 2013</a:t>
            </a:r>
            <a:r>
              <a:rPr lang="en-US" dirty="0" smtClean="0"/>
              <a:t>; </a:t>
            </a:r>
            <a:r>
              <a:rPr lang="en-US" u="sng" dirty="0" smtClean="0">
                <a:hlinkClick r:id="rId4"/>
              </a:rPr>
              <a:t>Thomas et al., Genome Research 2003</a:t>
            </a:r>
            <a:r>
              <a:rPr lang="en-US" dirty="0" smtClean="0"/>
              <a:t>). </a:t>
            </a:r>
            <a:br>
              <a:rPr lang="en-US" dirty="0" smtClean="0"/>
            </a:br>
            <a:r>
              <a:rPr lang="en-US" dirty="0" smtClean="0"/>
              <a:t/>
            </a:r>
            <a:br>
              <a:rPr lang="en-US" dirty="0" smtClean="0"/>
            </a:br>
            <a:r>
              <a:rPr lang="en-US" dirty="0" smtClean="0"/>
              <a:t>For more information about the data on PANTHER and the relationships between data types, see the </a:t>
            </a:r>
            <a:r>
              <a:rPr lang="en-US" u="sng" dirty="0" smtClean="0">
                <a:hlinkClick r:id="rId5"/>
              </a:rPr>
              <a:t>"PANTHER Data Overview"</a:t>
            </a:r>
            <a:r>
              <a:rPr lang="en-US" dirty="0" smtClean="0"/>
              <a:t> figure. </a:t>
            </a:r>
            <a:br>
              <a:rPr lang="en-US" dirty="0" smtClean="0"/>
            </a:br>
            <a:r>
              <a:rPr lang="en-US" dirty="0" smtClean="0"/>
              <a:t/>
            </a:r>
            <a:br>
              <a:rPr lang="en-US" dirty="0" smtClean="0"/>
            </a:br>
            <a:r>
              <a:rPr lang="en-US" dirty="0" smtClean="0"/>
              <a:t>PANTHER is part of the </a:t>
            </a:r>
            <a:r>
              <a:rPr lang="en-US" u="sng" dirty="0" smtClean="0">
                <a:hlinkClick r:id="rId6"/>
              </a:rPr>
              <a:t>Gene Ontology Phylogenetic Annotation Project</a:t>
            </a:r>
            <a:r>
              <a:rPr lang="en-US" dirty="0" smtClean="0"/>
              <a:t>. </a:t>
            </a:r>
            <a:br>
              <a:rPr lang="en-US" dirty="0" smtClean="0"/>
            </a:br>
            <a:r>
              <a:rPr lang="en-US" dirty="0" smtClean="0"/>
              <a:t/>
            </a:r>
            <a:br>
              <a:rPr lang="en-US" dirty="0" smtClean="0"/>
            </a:br>
            <a:r>
              <a:rPr lang="en-US" dirty="0" smtClean="0"/>
              <a:t>PANTHER is supported by research grants from the National Human Genome Research Institute and the National Science Foundation, and maintained by the </a:t>
            </a:r>
            <a:r>
              <a:rPr lang="en-US" u="sng" dirty="0" smtClean="0">
                <a:hlinkClick r:id="rId7"/>
              </a:rPr>
              <a:t>Thomas lab at the University of Southern California</a:t>
            </a:r>
            <a:r>
              <a:rPr lang="en-US" dirty="0" smtClean="0"/>
              <a:t>.</a:t>
            </a:r>
            <a:br>
              <a:rPr lang="en-US" dirty="0" smtClean="0"/>
            </a:br>
            <a:r>
              <a:rPr lang="en-US" dirty="0" smtClean="0"/>
              <a:t/>
            </a:r>
            <a:br>
              <a:rPr lang="en-US" dirty="0" smtClean="0"/>
            </a:br>
            <a:r>
              <a:rPr lang="en-US" dirty="0" smtClean="0"/>
              <a:t>Version 12.0 (released 2017-07-10) contains 14710 protein families, divided into 76032 functionally distinct protein subfamilies.</a:t>
            </a:r>
          </a:p>
          <a:p>
            <a:endParaRPr lang="en-US" dirty="0"/>
          </a:p>
        </p:txBody>
      </p:sp>
      <p:sp>
        <p:nvSpPr>
          <p:cNvPr id="4" name="Slide Number Placeholder 3"/>
          <p:cNvSpPr>
            <a:spLocks noGrp="1"/>
          </p:cNvSpPr>
          <p:nvPr>
            <p:ph type="sldNum" sz="quarter" idx="10"/>
          </p:nvPr>
        </p:nvSpPr>
        <p:spPr/>
        <p:txBody>
          <a:bodyPr/>
          <a:lstStyle/>
          <a:p>
            <a:fld id="{629E39DA-E14F-9E4C-83C8-0D2D05CBA442}" type="slidenum">
              <a:rPr lang="en-US" smtClean="0"/>
              <a:t>16</a:t>
            </a:fld>
            <a:endParaRPr lang="en-US"/>
          </a:p>
        </p:txBody>
      </p:sp>
    </p:spTree>
    <p:extLst>
      <p:ext uri="{BB962C8B-B14F-4D97-AF65-F5344CB8AC3E}">
        <p14:creationId xmlns:p14="http://schemas.microsoft.com/office/powerpoint/2010/main" val="325936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2780E40-BBD6-2847-974A-576FAA931C22}" type="datetimeFigureOut">
              <a:rPr lang="en-US" smtClean="0"/>
              <a:t>8/16/17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10C6C-F916-4C43-815E-76A7B34AA4FB}"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2780E40-BBD6-2847-974A-576FAA931C22}" type="datetimeFigureOut">
              <a:rPr lang="en-US" smtClean="0"/>
              <a:t>8/16/17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10C6C-F916-4C43-815E-76A7B34AA4F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2780E40-BBD6-2847-974A-576FAA931C22}" type="datetimeFigureOut">
              <a:rPr lang="en-US" smtClean="0"/>
              <a:t>8/16/17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10C6C-F916-4C43-815E-76A7B34AA4F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2780E40-BBD6-2847-974A-576FAA931C22}" type="datetimeFigureOut">
              <a:rPr lang="en-US" smtClean="0"/>
              <a:t>8/16/17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10C6C-F916-4C43-815E-76A7B34AA4F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2780E40-BBD6-2847-974A-576FAA931C22}" type="datetimeFigureOut">
              <a:rPr lang="en-US" smtClean="0"/>
              <a:t>8/16/17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10C6C-F916-4C43-815E-76A7B34AA4FB}"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2780E40-BBD6-2847-974A-576FAA931C22}" type="datetimeFigureOut">
              <a:rPr lang="en-US" smtClean="0"/>
              <a:t>8/16/17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710C6C-F916-4C43-815E-76A7B34AA4F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2780E40-BBD6-2847-974A-576FAA931C22}" type="datetimeFigureOut">
              <a:rPr lang="en-US" smtClean="0"/>
              <a:t>8/16/17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710C6C-F916-4C43-815E-76A7B34AA4F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2780E40-BBD6-2847-974A-576FAA931C22}" type="datetimeFigureOut">
              <a:rPr lang="en-US" smtClean="0"/>
              <a:t>8/16/17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710C6C-F916-4C43-815E-76A7B34AA4F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2780E40-BBD6-2847-974A-576FAA931C22}" type="datetimeFigureOut">
              <a:rPr lang="en-US" smtClean="0"/>
              <a:t>8/16/17</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0D710C6C-F916-4C43-815E-76A7B34AA4F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F2780E40-BBD6-2847-974A-576FAA931C22}" type="datetimeFigureOut">
              <a:rPr lang="en-US" smtClean="0"/>
              <a:t>8/16/17</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D710C6C-F916-4C43-815E-76A7B34AA4F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2780E40-BBD6-2847-974A-576FAA931C22}" type="datetimeFigureOut">
              <a:rPr lang="en-US" smtClean="0"/>
              <a:t>8/16/17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710C6C-F916-4C43-815E-76A7B34AA4F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2780E40-BBD6-2847-974A-576FAA931C22}" type="datetimeFigureOut">
              <a:rPr lang="en-US" smtClean="0"/>
              <a:t>8/16/17</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D710C6C-F916-4C43-815E-76A7B34AA4FB}"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727332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oftware.broadinstitute.org/gsea/downloads.jsp" TargetMode="External"/><Relationship Id="rId4" Type="http://schemas.openxmlformats.org/officeDocument/2006/relationships/hyperlink" Target="http://software.broadinstitute.org/gsea/msigdb/index.jsp" TargetMode="External"/><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en-US" dirty="0" smtClean="0"/>
              <a:t>NGS:</a:t>
            </a:r>
            <a:br>
              <a:rPr lang="en-US" altLang="en-US" dirty="0" smtClean="0"/>
            </a:br>
            <a:r>
              <a:rPr lang="en-US" altLang="en-US" dirty="0" smtClean="0"/>
              <a:t>Downstream Analysis &amp; Processing</a:t>
            </a:r>
            <a:endParaRPr lang="en-US" dirty="0"/>
          </a:p>
        </p:txBody>
      </p:sp>
      <p:sp>
        <p:nvSpPr>
          <p:cNvPr id="6" name="Subtitle 5"/>
          <p:cNvSpPr>
            <a:spLocks noGrp="1"/>
          </p:cNvSpPr>
          <p:nvPr>
            <p:ph type="subTitle" idx="1"/>
          </p:nvPr>
        </p:nvSpPr>
        <p:spPr/>
        <p:txBody>
          <a:bodyPr/>
          <a:lstStyle/>
          <a:p>
            <a:endParaRPr lang="en-US"/>
          </a:p>
        </p:txBody>
      </p:sp>
      <p:sp>
        <p:nvSpPr>
          <p:cNvPr id="16386" name="Slide Number Placeholder 6">
            <a:extLst>
              <a:ext uri="{FF2B5EF4-FFF2-40B4-BE49-F238E27FC236}">
                <a16:creationId xmlns="" xmlns:a16="http://schemas.microsoft.com/office/drawing/2014/main" id="{4D68C126-D6EC-4F0F-A3B3-68D7615BE591}"/>
              </a:ext>
            </a:extLst>
          </p:cNvPr>
          <p:cNvSpPr>
            <a:spLocks noGrp="1"/>
          </p:cNvSpPr>
          <p:nvPr>
            <p:ph type="sldNum" sz="quarter" idx="12"/>
          </p:nvPr>
        </p:nvSpPr>
        <p:spPr/>
        <p:txBody>
          <a:bodyPr/>
          <a:lstStyle>
            <a:lvl1pPr>
              <a:spcBef>
                <a:spcPct val="20000"/>
              </a:spcBef>
              <a:buFont typeface="Arial" panose="020B0604020202020204" pitchFamily="34" charset="0"/>
              <a:buChar char="•"/>
              <a:defRPr sz="19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Font typeface="Courier New" panose="02070309020205020404" pitchFamily="49" charset="0"/>
              <a:buChar char="o"/>
              <a:defRPr sz="1600">
                <a:solidFill>
                  <a:srgbClr val="7F7F7F"/>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rgbClr val="4F81BD"/>
                </a:solidFill>
                <a:latin typeface="Arial" panose="020B0604020202020204" pitchFamily="34" charset="0"/>
                <a:ea typeface="ＭＳ Ｐゴシック" panose="020B0600070205080204" pitchFamily="34" charset="-128"/>
              </a:defRPr>
            </a:lvl5pPr>
            <a:lvl6pPr marL="25146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6pPr>
            <a:lvl7pPr marL="29718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7pPr>
            <a:lvl8pPr marL="34290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8pPr>
            <a:lvl9pPr marL="38862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9pPr>
          </a:lstStyle>
          <a:p>
            <a:fld id="{30BE532B-1DFF-498B-8F59-8918A4BDD5E5}" type="slidenum">
              <a:rPr lang="en-US" altLang="en-US" smtClean="0"/>
              <a:pPr/>
              <a:t>1</a:t>
            </a:fld>
            <a:endParaRPr lang="en-US" altLang="en-US" dirty="0"/>
          </a:p>
        </p:txBody>
      </p:sp>
    </p:spTree>
    <p:extLst>
      <p:ext uri="{BB962C8B-B14F-4D97-AF65-F5344CB8AC3E}">
        <p14:creationId xmlns:p14="http://schemas.microsoft.com/office/powerpoint/2010/main" val="15397138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 xmlns:a16="http://schemas.microsoft.com/office/drawing/2014/main" id="{C606079E-FF78-4E7F-811D-026390DAFE89}"/>
              </a:ext>
            </a:extLst>
          </p:cNvPr>
          <p:cNvSpPr>
            <a:spLocks noGrp="1"/>
          </p:cNvSpPr>
          <p:nvPr>
            <p:ph type="title"/>
          </p:nvPr>
        </p:nvSpPr>
        <p:spPr/>
        <p:txBody>
          <a:bodyPr/>
          <a:lstStyle/>
          <a:p>
            <a:r>
              <a:rPr lang="en-US" altLang="en-US" dirty="0" err="1" smtClean="0"/>
              <a:t>Cytoscape</a:t>
            </a:r>
            <a:r>
              <a:rPr lang="en-US" altLang="en-US" dirty="0" smtClean="0"/>
              <a:t/>
            </a:r>
            <a:br>
              <a:rPr lang="en-US" altLang="en-US" dirty="0" smtClean="0"/>
            </a:br>
            <a:r>
              <a:rPr lang="en-US" altLang="en-US" sz="2400" dirty="0" smtClean="0"/>
              <a:t>http://</a:t>
            </a:r>
            <a:r>
              <a:rPr lang="en-US" altLang="en-US" sz="2400" dirty="0" err="1" smtClean="0"/>
              <a:t>www.cytoscape.org</a:t>
            </a:r>
            <a:r>
              <a:rPr lang="en-US" altLang="en-US" sz="2400" dirty="0" smtClean="0"/>
              <a:t>/</a:t>
            </a:r>
            <a:endParaRPr lang="en-US" altLang="en-US" sz="2400" dirty="0"/>
          </a:p>
        </p:txBody>
      </p:sp>
      <p:pic>
        <p:nvPicPr>
          <p:cNvPr id="11" name="Content Placeholder 10">
            <a:extLst>
              <a:ext uri="{FF2B5EF4-FFF2-40B4-BE49-F238E27FC236}">
                <a16:creationId xmlns="" xmlns:a16="http://schemas.microsoft.com/office/drawing/2014/main" id="{53A5BA91-2E8C-47A5-A1ED-9E28E18AF5D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096963" y="2341013"/>
            <a:ext cx="4938712" cy="3033224"/>
          </a:xfrm>
        </p:spPr>
      </p:pic>
      <p:pic>
        <p:nvPicPr>
          <p:cNvPr id="10" name="Content Placeholder 9">
            <a:extLst>
              <a:ext uri="{FF2B5EF4-FFF2-40B4-BE49-F238E27FC236}">
                <a16:creationId xmlns="" xmlns:a16="http://schemas.microsoft.com/office/drawing/2014/main" id="{C21E69F5-9C94-41BB-91C0-28D7C6F30CF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l="2170" t="1419" r="1018" b="2553"/>
          <a:stretch>
            <a:fillRect/>
          </a:stretch>
        </p:blipFill>
        <p:spPr>
          <a:xfrm>
            <a:off x="6659016" y="1846263"/>
            <a:ext cx="4055568" cy="4022725"/>
          </a:xfrm>
        </p:spPr>
      </p:pic>
      <p:sp>
        <p:nvSpPr>
          <p:cNvPr id="25603" name="Slide Number Placeholder 3">
            <a:extLst>
              <a:ext uri="{FF2B5EF4-FFF2-40B4-BE49-F238E27FC236}">
                <a16:creationId xmlns="" xmlns:a16="http://schemas.microsoft.com/office/drawing/2014/main" id="{3B877C46-9C1F-461D-8876-6633E0F70C91}"/>
              </a:ext>
            </a:extLst>
          </p:cNvPr>
          <p:cNvSpPr>
            <a:spLocks noGrp="1"/>
          </p:cNvSpPr>
          <p:nvPr>
            <p:ph type="sldNum" sz="quarter" idx="12"/>
          </p:nvPr>
        </p:nvSpPr>
        <p:spPr/>
        <p:txBody>
          <a:bodyPr/>
          <a:lstStyle>
            <a:lvl1pPr>
              <a:spcBef>
                <a:spcPct val="20000"/>
              </a:spcBef>
              <a:buFont typeface="Arial" panose="020B0604020202020204" pitchFamily="34" charset="0"/>
              <a:buChar char="•"/>
              <a:defRPr sz="19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Font typeface="Courier New" panose="02070309020205020404" pitchFamily="49" charset="0"/>
              <a:buChar char="o"/>
              <a:defRPr sz="1600">
                <a:solidFill>
                  <a:srgbClr val="7F7F7F"/>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rgbClr val="4F81BD"/>
                </a:solidFill>
                <a:latin typeface="Arial" panose="020B0604020202020204" pitchFamily="34" charset="0"/>
                <a:ea typeface="ＭＳ Ｐゴシック" panose="020B0600070205080204" pitchFamily="34" charset="-128"/>
              </a:defRPr>
            </a:lvl5pPr>
            <a:lvl6pPr marL="25146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6pPr>
            <a:lvl7pPr marL="29718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7pPr>
            <a:lvl8pPr marL="34290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8pPr>
            <a:lvl9pPr marL="38862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9pPr>
          </a:lstStyle>
          <a:p>
            <a:fld id="{6D96049B-28F6-464A-A522-7007864332F1}" type="slidenum">
              <a:rPr lang="en-US" altLang="en-US" smtClean="0"/>
              <a:pPr/>
              <a:t>10</a:t>
            </a:fld>
            <a:endParaRPr lang="en-US" altLang="en-US"/>
          </a:p>
        </p:txBody>
      </p:sp>
      <p:pic>
        <p:nvPicPr>
          <p:cNvPr id="25605" name="Picture 7">
            <a:extLst>
              <a:ext uri="{FF2B5EF4-FFF2-40B4-BE49-F238E27FC236}">
                <a16:creationId xmlns="" xmlns:a16="http://schemas.microsoft.com/office/drawing/2014/main" id="{82965C58-4ACD-4FA6-BCF0-09614B099F7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96963" y="1846263"/>
            <a:ext cx="4667250" cy="263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309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 xmlns:a16="http://schemas.microsoft.com/office/drawing/2014/main" id="{EF3EE6E8-5C30-4D71-BF58-A595CBBAF73D}"/>
              </a:ext>
            </a:extLst>
          </p:cNvPr>
          <p:cNvSpPr>
            <a:spLocks noGrp="1"/>
          </p:cNvSpPr>
          <p:nvPr>
            <p:ph type="title"/>
          </p:nvPr>
        </p:nvSpPr>
        <p:spPr/>
        <p:txBody>
          <a:bodyPr>
            <a:normAutofit/>
          </a:bodyPr>
          <a:lstStyle/>
          <a:p>
            <a:r>
              <a:rPr lang="en-US" altLang="en-US" dirty="0"/>
              <a:t>BED-Tools</a:t>
            </a:r>
            <a:br>
              <a:rPr lang="en-US" altLang="en-US" dirty="0"/>
            </a:br>
            <a:r>
              <a:rPr lang="en-US" altLang="en-US" sz="2700" dirty="0"/>
              <a:t>http://</a:t>
            </a:r>
            <a:r>
              <a:rPr lang="en-US" altLang="en-US" sz="2700" dirty="0" err="1" smtClean="0"/>
              <a:t>bedtools.readthedocs.io</a:t>
            </a:r>
            <a:r>
              <a:rPr lang="en-US" altLang="en-US" sz="2700" dirty="0" smtClean="0"/>
              <a:t>/</a:t>
            </a:r>
            <a:r>
              <a:rPr lang="en-US" altLang="en-US" sz="2700" dirty="0" err="1" smtClean="0"/>
              <a:t>en</a:t>
            </a:r>
            <a:r>
              <a:rPr lang="en-US" altLang="en-US" sz="2700" smtClean="0"/>
              <a:t>/latest/</a:t>
            </a:r>
            <a:endParaRPr lang="en-US" altLang="en-US" dirty="0"/>
          </a:p>
        </p:txBody>
      </p:sp>
      <p:sp>
        <p:nvSpPr>
          <p:cNvPr id="26627" name="Content Placeholder 2">
            <a:extLst>
              <a:ext uri="{FF2B5EF4-FFF2-40B4-BE49-F238E27FC236}">
                <a16:creationId xmlns="" xmlns:a16="http://schemas.microsoft.com/office/drawing/2014/main" id="{1D71410C-1AFD-48F7-A913-E370E4F9F5B1}"/>
              </a:ext>
            </a:extLst>
          </p:cNvPr>
          <p:cNvSpPr>
            <a:spLocks noGrp="1"/>
          </p:cNvSpPr>
          <p:nvPr>
            <p:ph idx="1"/>
          </p:nvPr>
        </p:nvSpPr>
        <p:spPr/>
        <p:txBody>
          <a:bodyPr/>
          <a:lstStyle/>
          <a:p>
            <a:r>
              <a:rPr lang="en-US" altLang="en-US" dirty="0" smtClean="0"/>
              <a:t>Command line</a:t>
            </a:r>
          </a:p>
          <a:p>
            <a:r>
              <a:rPr lang="en-US" altLang="en-US" dirty="0" smtClean="0"/>
              <a:t>Open source</a:t>
            </a:r>
          </a:p>
          <a:p>
            <a:r>
              <a:rPr lang="en-US" altLang="en-US" dirty="0" smtClean="0"/>
              <a:t>A variety of input formats (BED, BEDPE, SAM/BAM, GFF, VCF)</a:t>
            </a:r>
          </a:p>
          <a:p>
            <a:r>
              <a:rPr lang="en-US" altLang="en-US" dirty="0" smtClean="0"/>
              <a:t>Things we could do…</a:t>
            </a:r>
          </a:p>
          <a:p>
            <a:pPr lvl="2"/>
            <a:r>
              <a:rPr lang="en-US" altLang="en-US" dirty="0" smtClean="0"/>
              <a:t>Intersect, Union</a:t>
            </a:r>
          </a:p>
          <a:p>
            <a:pPr lvl="2"/>
            <a:r>
              <a:rPr lang="en-US" altLang="en-US" dirty="0" smtClean="0"/>
              <a:t>Merge</a:t>
            </a:r>
          </a:p>
          <a:p>
            <a:pPr lvl="2"/>
            <a:r>
              <a:rPr lang="en-US" altLang="en-US" dirty="0" smtClean="0"/>
              <a:t>Coverage</a:t>
            </a:r>
          </a:p>
          <a:p>
            <a:pPr lvl="2"/>
            <a:r>
              <a:rPr lang="en-US" altLang="en-US" dirty="0" smtClean="0"/>
              <a:t>Subtract</a:t>
            </a:r>
          </a:p>
          <a:p>
            <a:pPr lvl="2"/>
            <a:r>
              <a:rPr lang="en-US" altLang="en-US" dirty="0" smtClean="0"/>
              <a:t>Convert</a:t>
            </a:r>
          </a:p>
          <a:p>
            <a:pPr lvl="2"/>
            <a:r>
              <a:rPr lang="en-US" altLang="en-US" dirty="0" smtClean="0"/>
              <a:t>Closest</a:t>
            </a:r>
          </a:p>
          <a:p>
            <a:pPr lvl="2"/>
            <a:r>
              <a:rPr lang="en-US" altLang="en-US" dirty="0" smtClean="0"/>
              <a:t>Shuffle</a:t>
            </a:r>
          </a:p>
          <a:p>
            <a:pPr lvl="2"/>
            <a:r>
              <a:rPr lang="en-US" altLang="en-US" dirty="0" smtClean="0"/>
              <a:t>Group, Sort</a:t>
            </a:r>
          </a:p>
          <a:p>
            <a:pPr lvl="2"/>
            <a:endParaRPr lang="en-US" altLang="en-US" dirty="0" smtClean="0"/>
          </a:p>
          <a:p>
            <a:pPr lvl="2"/>
            <a:endParaRPr lang="en-US" altLang="en-US" dirty="0" smtClean="0"/>
          </a:p>
          <a:p>
            <a:endParaRPr lang="en-US" altLang="en-US" dirty="0"/>
          </a:p>
        </p:txBody>
      </p:sp>
      <p:sp>
        <p:nvSpPr>
          <p:cNvPr id="26628" name="Slide Number Placeholder 3">
            <a:extLst>
              <a:ext uri="{FF2B5EF4-FFF2-40B4-BE49-F238E27FC236}">
                <a16:creationId xmlns="" xmlns:a16="http://schemas.microsoft.com/office/drawing/2014/main" id="{E2B784FD-6230-42B0-BBEE-CFD70A4C362E}"/>
              </a:ext>
            </a:extLst>
          </p:cNvPr>
          <p:cNvSpPr>
            <a:spLocks noGrp="1"/>
          </p:cNvSpPr>
          <p:nvPr>
            <p:ph type="sldNum" sz="quarter" idx="12"/>
          </p:nvPr>
        </p:nvSpPr>
        <p:spPr/>
        <p:txBody>
          <a:bodyPr/>
          <a:lstStyle>
            <a:lvl1pPr>
              <a:spcBef>
                <a:spcPct val="20000"/>
              </a:spcBef>
              <a:buFont typeface="Arial" panose="020B0604020202020204" pitchFamily="34" charset="0"/>
              <a:buChar char="•"/>
              <a:defRPr sz="19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Font typeface="Courier New" panose="02070309020205020404" pitchFamily="49" charset="0"/>
              <a:buChar char="o"/>
              <a:defRPr sz="1600">
                <a:solidFill>
                  <a:srgbClr val="7F7F7F"/>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rgbClr val="4F81BD"/>
                </a:solidFill>
                <a:latin typeface="Arial" panose="020B0604020202020204" pitchFamily="34" charset="0"/>
                <a:ea typeface="ＭＳ Ｐゴシック" panose="020B0600070205080204" pitchFamily="34" charset="-128"/>
              </a:defRPr>
            </a:lvl5pPr>
            <a:lvl6pPr marL="25146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6pPr>
            <a:lvl7pPr marL="29718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7pPr>
            <a:lvl8pPr marL="34290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8pPr>
            <a:lvl9pPr marL="38862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9pPr>
          </a:lstStyle>
          <a:p>
            <a:fld id="{DF8B7381-0CFE-483D-AF77-F099619F538B}" type="slidenum">
              <a:rPr lang="en-US" altLang="en-US" smtClean="0"/>
              <a:pPr/>
              <a:t>11</a:t>
            </a:fld>
            <a:endParaRPr lang="en-US" altLang="en-US"/>
          </a:p>
        </p:txBody>
      </p:sp>
    </p:spTree>
    <p:extLst>
      <p:ext uri="{BB962C8B-B14F-4D97-AF65-F5344CB8AC3E}">
        <p14:creationId xmlns:p14="http://schemas.microsoft.com/office/powerpoint/2010/main" val="544021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Commercial Tools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3842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 xmlns:a16="http://schemas.microsoft.com/office/drawing/2014/main" id="{B921E8AB-3EB3-43C3-9363-F9D31829972B}"/>
              </a:ext>
            </a:extLst>
          </p:cNvPr>
          <p:cNvSpPr>
            <a:spLocks noGrp="1"/>
          </p:cNvSpPr>
          <p:nvPr>
            <p:ph type="title"/>
          </p:nvPr>
        </p:nvSpPr>
        <p:spPr/>
        <p:txBody>
          <a:bodyPr>
            <a:normAutofit/>
          </a:bodyPr>
          <a:lstStyle/>
          <a:p>
            <a:r>
              <a:rPr lang="en-US" dirty="0"/>
              <a:t>Ingenuity Pathway </a:t>
            </a:r>
            <a:r>
              <a:rPr lang="en-US" dirty="0" smtClean="0"/>
              <a:t>Analysis (</a:t>
            </a:r>
            <a:r>
              <a:rPr lang="en-US" altLang="en-US" dirty="0">
                <a:ea typeface="ＭＳ Ｐゴシック" panose="020B0600070205080204" pitchFamily="34" charset="-128"/>
              </a:rPr>
              <a:t>IPA)</a:t>
            </a:r>
            <a:br>
              <a:rPr lang="en-US" altLang="en-US" dirty="0">
                <a:ea typeface="ＭＳ Ｐゴシック" panose="020B0600070205080204" pitchFamily="34" charset="-128"/>
              </a:rPr>
            </a:br>
            <a:r>
              <a:rPr lang="en-US" altLang="en-US" sz="2700" dirty="0" smtClean="0">
                <a:ea typeface="ＭＳ Ｐゴシック" panose="020B0600070205080204" pitchFamily="34" charset="-128"/>
              </a:rPr>
              <a:t>https</a:t>
            </a:r>
            <a:r>
              <a:rPr lang="en-US" altLang="en-US" sz="2700" dirty="0">
                <a:ea typeface="ＭＳ Ｐゴシック" panose="020B0600070205080204" pitchFamily="34" charset="-128"/>
              </a:rPr>
              <a:t>://</a:t>
            </a:r>
            <a:r>
              <a:rPr lang="en-US" altLang="en-US" sz="2700" dirty="0" err="1">
                <a:ea typeface="ＭＳ Ｐゴシック" panose="020B0600070205080204" pitchFamily="34" charset="-128"/>
              </a:rPr>
              <a:t>www.qiagenbioinformatics.com</a:t>
            </a:r>
            <a:r>
              <a:rPr lang="en-US" altLang="en-US" sz="2700" dirty="0">
                <a:ea typeface="ＭＳ Ｐゴシック" panose="020B0600070205080204" pitchFamily="34" charset="-128"/>
              </a:rPr>
              <a:t>/products/ingenuity-pathway-analysis/</a:t>
            </a:r>
          </a:p>
        </p:txBody>
      </p:sp>
      <p:sp>
        <p:nvSpPr>
          <p:cNvPr id="23555" name="Slide Number Placeholder 3">
            <a:extLst>
              <a:ext uri="{FF2B5EF4-FFF2-40B4-BE49-F238E27FC236}">
                <a16:creationId xmlns="" xmlns:a16="http://schemas.microsoft.com/office/drawing/2014/main" id="{712475EA-70DA-42E9-B10A-C2514F28885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19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Font typeface="Courier New" panose="02070309020205020404" pitchFamily="49" charset="0"/>
              <a:buChar char="o"/>
              <a:defRPr sz="1600">
                <a:solidFill>
                  <a:srgbClr val="7F7F7F"/>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rgbClr val="4F81BD"/>
                </a:solidFill>
                <a:latin typeface="Arial" panose="020B0604020202020204" pitchFamily="34" charset="0"/>
                <a:ea typeface="ＭＳ Ｐゴシック" panose="020B0600070205080204" pitchFamily="34" charset="-128"/>
              </a:defRPr>
            </a:lvl5pPr>
            <a:lvl6pPr marL="25146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6pPr>
            <a:lvl7pPr marL="29718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7pPr>
            <a:lvl8pPr marL="34290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8pPr>
            <a:lvl9pPr marL="38862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9pPr>
          </a:lstStyle>
          <a:p>
            <a:pPr>
              <a:spcBef>
                <a:spcPct val="0"/>
              </a:spcBef>
              <a:buFontTx/>
              <a:buNone/>
            </a:pPr>
            <a:fld id="{AF061D0A-4507-4DB1-B5E2-B3B3C9644398}" type="slidenum">
              <a:rPr lang="en-US" altLang="en-US" sz="1100">
                <a:solidFill>
                  <a:srgbClr val="1F497D"/>
                </a:solidFill>
              </a:rPr>
              <a:pPr>
                <a:spcBef>
                  <a:spcPct val="0"/>
                </a:spcBef>
                <a:buFontTx/>
                <a:buNone/>
              </a:pPr>
              <a:t>13</a:t>
            </a:fld>
            <a:endParaRPr lang="en-US" altLang="en-US" sz="1100">
              <a:solidFill>
                <a:srgbClr val="1F497D"/>
              </a:solidFill>
            </a:endParaRPr>
          </a:p>
        </p:txBody>
      </p:sp>
      <p:sp>
        <p:nvSpPr>
          <p:cNvPr id="3" name="Content Placeholder 2"/>
          <p:cNvSpPr>
            <a:spLocks noGrp="1"/>
          </p:cNvSpPr>
          <p:nvPr>
            <p:ph sz="half" idx="1"/>
          </p:nvPr>
        </p:nvSpPr>
        <p:spPr/>
        <p:txBody>
          <a:bodyPr>
            <a:normAutofit/>
          </a:bodyPr>
          <a:lstStyle/>
          <a:p>
            <a:r>
              <a:rPr lang="en-US" dirty="0" smtClean="0">
                <a:solidFill>
                  <a:schemeClr val="tx1"/>
                </a:solidFill>
              </a:rPr>
              <a:t>Ingenuity </a:t>
            </a:r>
            <a:r>
              <a:rPr lang="en-US" dirty="0">
                <a:solidFill>
                  <a:schemeClr val="tx1"/>
                </a:solidFill>
              </a:rPr>
              <a:t>Pathway </a:t>
            </a:r>
            <a:r>
              <a:rPr lang="en-US" dirty="0" smtClean="0">
                <a:solidFill>
                  <a:schemeClr val="tx1"/>
                </a:solidFill>
              </a:rPr>
              <a:t>Analysis </a:t>
            </a:r>
            <a:r>
              <a:rPr lang="en-US" dirty="0">
                <a:solidFill>
                  <a:schemeClr val="tx1"/>
                </a:solidFill>
              </a:rPr>
              <a:t>is a powerful analysis and search tool that uncovers the significance of ‘omics data and identifies new targets or candidate biomarkers within the context of biological systems. </a:t>
            </a:r>
            <a:endParaRPr lang="en-US" dirty="0" smtClean="0">
              <a:solidFill>
                <a:schemeClr val="tx1"/>
              </a:solidFill>
            </a:endParaRPr>
          </a:p>
          <a:p>
            <a:pPr lvl="1"/>
            <a:r>
              <a:rPr lang="en-US" dirty="0"/>
              <a:t>Canonical Pathway</a:t>
            </a:r>
          </a:p>
          <a:p>
            <a:pPr lvl="1"/>
            <a:r>
              <a:rPr lang="en-US" dirty="0"/>
              <a:t>Molecule Activity Predictor (MAP</a:t>
            </a:r>
            <a:r>
              <a:rPr lang="en-US" dirty="0" smtClean="0"/>
              <a:t>)</a:t>
            </a:r>
            <a:r>
              <a:rPr lang="en-US" dirty="0"/>
              <a:t/>
            </a:r>
            <a:br>
              <a:rPr lang="en-US" dirty="0"/>
            </a:br>
            <a:r>
              <a:rPr lang="en-US" dirty="0"/>
              <a:t>Upstream Regulator Analysis</a:t>
            </a:r>
          </a:p>
          <a:p>
            <a:pPr lvl="1"/>
            <a:r>
              <a:rPr lang="en-US" dirty="0"/>
              <a:t>Mechanistic Networks</a:t>
            </a:r>
          </a:p>
          <a:p>
            <a:pPr lvl="1"/>
            <a:r>
              <a:rPr lang="en-US" dirty="0"/>
              <a:t>Downstream Effects Analysis</a:t>
            </a:r>
          </a:p>
          <a:p>
            <a:pPr lvl="1"/>
            <a:r>
              <a:rPr lang="en-US" dirty="0"/>
              <a:t>Regulator Effects</a:t>
            </a:r>
          </a:p>
          <a:p>
            <a:pPr lvl="1"/>
            <a:r>
              <a:rPr lang="en-US" dirty="0"/>
              <a:t>Network </a:t>
            </a:r>
            <a:r>
              <a:rPr lang="en-US" dirty="0" smtClean="0"/>
              <a:t>Analysis</a:t>
            </a:r>
          </a:p>
          <a:p>
            <a:pPr lvl="1"/>
            <a:r>
              <a:rPr lang="is-IS" dirty="0" smtClean="0"/>
              <a:t>…</a:t>
            </a:r>
            <a:endParaRPr lang="en-US" dirty="0"/>
          </a:p>
        </p:txBody>
      </p:sp>
      <p:pic>
        <p:nvPicPr>
          <p:cNvPr id="10" name="Picture 4">
            <a:extLst>
              <a:ext uri="{FF2B5EF4-FFF2-40B4-BE49-F238E27FC236}">
                <a16:creationId xmlns="" xmlns:a16="http://schemas.microsoft.com/office/drawing/2014/main" id="{5DD3820A-B8E6-4205-BFD6-2B4B723D433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261269" y="1846263"/>
            <a:ext cx="4851062"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21412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 xmlns:a16="http://schemas.microsoft.com/office/drawing/2014/main" id="{B921E8AB-3EB3-43C3-9363-F9D31829972B}"/>
              </a:ext>
            </a:extLst>
          </p:cNvPr>
          <p:cNvSpPr>
            <a:spLocks noGrp="1"/>
          </p:cNvSpPr>
          <p:nvPr>
            <p:ph type="title"/>
          </p:nvPr>
        </p:nvSpPr>
        <p:spPr/>
        <p:txBody>
          <a:bodyPr>
            <a:normAutofit/>
          </a:bodyPr>
          <a:lstStyle/>
          <a:p>
            <a:r>
              <a:rPr lang="en-US" dirty="0"/>
              <a:t>Ingenuity Pathway </a:t>
            </a:r>
            <a:r>
              <a:rPr lang="en-US" dirty="0" smtClean="0"/>
              <a:t>Analysis (</a:t>
            </a:r>
            <a:r>
              <a:rPr lang="en-US" altLang="en-US" dirty="0">
                <a:ea typeface="ＭＳ Ｐゴシック" panose="020B0600070205080204" pitchFamily="34" charset="-128"/>
              </a:rPr>
              <a:t>IPA)</a:t>
            </a:r>
            <a:br>
              <a:rPr lang="en-US" altLang="en-US" dirty="0">
                <a:ea typeface="ＭＳ Ｐゴシック" panose="020B0600070205080204" pitchFamily="34" charset="-128"/>
              </a:rPr>
            </a:br>
            <a:r>
              <a:rPr lang="en-US" altLang="en-US" sz="2700" dirty="0" smtClean="0">
                <a:ea typeface="ＭＳ Ｐゴシック" panose="020B0600070205080204" pitchFamily="34" charset="-128"/>
              </a:rPr>
              <a:t>https</a:t>
            </a:r>
            <a:r>
              <a:rPr lang="en-US" altLang="en-US" sz="2700" dirty="0">
                <a:ea typeface="ＭＳ Ｐゴシック" panose="020B0600070205080204" pitchFamily="34" charset="-128"/>
              </a:rPr>
              <a:t>://</a:t>
            </a:r>
            <a:r>
              <a:rPr lang="en-US" altLang="en-US" sz="2700" dirty="0" err="1">
                <a:ea typeface="ＭＳ Ｐゴシック" panose="020B0600070205080204" pitchFamily="34" charset="-128"/>
              </a:rPr>
              <a:t>www.qiagenbioinformatics.com</a:t>
            </a:r>
            <a:r>
              <a:rPr lang="en-US" altLang="en-US" sz="2700" dirty="0">
                <a:ea typeface="ＭＳ Ｐゴシック" panose="020B0600070205080204" pitchFamily="34" charset="-128"/>
              </a:rPr>
              <a:t>/products/ingenuity-pathway-analysis/</a:t>
            </a:r>
          </a:p>
        </p:txBody>
      </p:sp>
      <p:sp>
        <p:nvSpPr>
          <p:cNvPr id="23555" name="Slide Number Placeholder 3">
            <a:extLst>
              <a:ext uri="{FF2B5EF4-FFF2-40B4-BE49-F238E27FC236}">
                <a16:creationId xmlns="" xmlns:a16="http://schemas.microsoft.com/office/drawing/2014/main" id="{712475EA-70DA-42E9-B10A-C2514F28885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19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Font typeface="Courier New" panose="02070309020205020404" pitchFamily="49" charset="0"/>
              <a:buChar char="o"/>
              <a:defRPr sz="1600">
                <a:solidFill>
                  <a:srgbClr val="7F7F7F"/>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rgbClr val="4F81BD"/>
                </a:solidFill>
                <a:latin typeface="Arial" panose="020B0604020202020204" pitchFamily="34" charset="0"/>
                <a:ea typeface="ＭＳ Ｐゴシック" panose="020B0600070205080204" pitchFamily="34" charset="-128"/>
              </a:defRPr>
            </a:lvl5pPr>
            <a:lvl6pPr marL="25146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6pPr>
            <a:lvl7pPr marL="29718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7pPr>
            <a:lvl8pPr marL="34290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8pPr>
            <a:lvl9pPr marL="38862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9pPr>
          </a:lstStyle>
          <a:p>
            <a:pPr>
              <a:spcBef>
                <a:spcPct val="0"/>
              </a:spcBef>
              <a:buFontTx/>
              <a:buNone/>
            </a:pPr>
            <a:fld id="{AF061D0A-4507-4DB1-B5E2-B3B3C9644398}" type="slidenum">
              <a:rPr lang="en-US" altLang="en-US" sz="1100">
                <a:solidFill>
                  <a:srgbClr val="1F497D"/>
                </a:solidFill>
              </a:rPr>
              <a:pPr>
                <a:spcBef>
                  <a:spcPct val="0"/>
                </a:spcBef>
                <a:buFontTx/>
                <a:buNone/>
              </a:pPr>
              <a:t>14</a:t>
            </a:fld>
            <a:endParaRPr lang="en-US" altLang="en-US" sz="1100">
              <a:solidFill>
                <a:srgbClr val="1F497D"/>
              </a:solidFill>
            </a:endParaRPr>
          </a:p>
        </p:txBody>
      </p:sp>
      <p:pic>
        <p:nvPicPr>
          <p:cNvPr id="9" name="Content Placeholder 8">
            <a:extLst>
              <a:ext uri="{FF2B5EF4-FFF2-40B4-BE49-F238E27FC236}">
                <a16:creationId xmlns="" xmlns:a16="http://schemas.microsoft.com/office/drawing/2014/main" id="{2EEE309E-2061-4C23-9601-DEC75D47385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261269" y="1846263"/>
            <a:ext cx="4851062"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p:cNvSpPr>
            <a:spLocks noGrp="1"/>
          </p:cNvSpPr>
          <p:nvPr>
            <p:ph sz="half" idx="1"/>
          </p:nvPr>
        </p:nvSpPr>
        <p:spPr/>
        <p:txBody>
          <a:bodyPr>
            <a:normAutofit/>
          </a:bodyPr>
          <a:lstStyle/>
          <a:p>
            <a:r>
              <a:rPr lang="en-US" dirty="0" err="1" smtClean="0">
                <a:solidFill>
                  <a:schemeClr val="tx1"/>
                </a:solidFill>
              </a:rPr>
              <a:t>Cont</a:t>
            </a:r>
            <a:r>
              <a:rPr lang="is-IS" dirty="0" smtClean="0">
                <a:solidFill>
                  <a:schemeClr val="tx1"/>
                </a:solidFill>
              </a:rPr>
              <a:t>…</a:t>
            </a:r>
            <a:endParaRPr lang="en-US" dirty="0"/>
          </a:p>
          <a:p>
            <a:pPr lvl="1"/>
            <a:r>
              <a:rPr lang="en-US" dirty="0"/>
              <a:t>Comparison Analysis</a:t>
            </a:r>
          </a:p>
          <a:p>
            <a:pPr lvl="1"/>
            <a:r>
              <a:rPr lang="en-US" dirty="0"/>
              <a:t>MicroRNA Target Filter</a:t>
            </a:r>
          </a:p>
          <a:p>
            <a:pPr lvl="1"/>
            <a:r>
              <a:rPr lang="en-US" dirty="0"/>
              <a:t>Isoform View</a:t>
            </a:r>
          </a:p>
          <a:p>
            <a:pPr lvl="1"/>
            <a:r>
              <a:rPr lang="en-US" dirty="0"/>
              <a:t>Disease View</a:t>
            </a:r>
          </a:p>
          <a:p>
            <a:pPr lvl="1"/>
            <a:r>
              <a:rPr lang="en-US" dirty="0" err="1"/>
              <a:t>Tox</a:t>
            </a:r>
            <a:r>
              <a:rPr lang="en-US" dirty="0"/>
              <a:t> Lists and </a:t>
            </a:r>
            <a:r>
              <a:rPr lang="en-US" dirty="0" err="1"/>
              <a:t>Tox</a:t>
            </a:r>
            <a:r>
              <a:rPr lang="en-US" dirty="0"/>
              <a:t> Functions</a:t>
            </a:r>
          </a:p>
          <a:p>
            <a:pPr lvl="1"/>
            <a:r>
              <a:rPr lang="en-US" dirty="0"/>
              <a:t>Gene and </a:t>
            </a:r>
            <a:r>
              <a:rPr lang="en-US" dirty="0" err="1"/>
              <a:t>ChemView</a:t>
            </a:r>
            <a:endParaRPr lang="en-US" dirty="0"/>
          </a:p>
          <a:p>
            <a:pPr lvl="1"/>
            <a:r>
              <a:rPr lang="en-US" dirty="0"/>
              <a:t>Interactive Disease and Functions Nodes</a:t>
            </a:r>
          </a:p>
          <a:p>
            <a:pPr lvl="1"/>
            <a:r>
              <a:rPr lang="en-US" dirty="0"/>
              <a:t>Biomarker Filter</a:t>
            </a:r>
          </a:p>
          <a:p>
            <a:pPr lvl="1"/>
            <a:r>
              <a:rPr lang="en-US" dirty="0"/>
              <a:t>Path </a:t>
            </a:r>
            <a:r>
              <a:rPr lang="en-US" dirty="0" smtClean="0"/>
              <a:t>Designer</a:t>
            </a:r>
            <a:endParaRPr lang="en-US" dirty="0"/>
          </a:p>
        </p:txBody>
      </p:sp>
    </p:spTree>
    <p:extLst>
      <p:ext uri="{BB962C8B-B14F-4D97-AF65-F5344CB8AC3E}">
        <p14:creationId xmlns:p14="http://schemas.microsoft.com/office/powerpoint/2010/main" val="1547229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Tools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97922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Panther</a:t>
            </a:r>
            <a:r>
              <a:rPr lang="en-US" dirty="0"/>
              <a:t/>
            </a:r>
            <a:br>
              <a:rPr lang="en-US" dirty="0"/>
            </a:br>
            <a:r>
              <a:rPr lang="en-US" sz="2400" dirty="0" smtClean="0"/>
              <a:t>http</a:t>
            </a:r>
            <a:r>
              <a:rPr lang="en-US" sz="2400" dirty="0"/>
              <a:t>://</a:t>
            </a:r>
            <a:r>
              <a:rPr lang="en-US" sz="2400" dirty="0" err="1"/>
              <a:t>www.pantherdb.org</a:t>
            </a:r>
            <a:endParaRPr lang="en-US" sz="2400" dirty="0"/>
          </a:p>
        </p:txBody>
      </p:sp>
      <p:sp>
        <p:nvSpPr>
          <p:cNvPr id="7" name="Content Placeholder 6"/>
          <p:cNvSpPr>
            <a:spLocks noGrp="1"/>
          </p:cNvSpPr>
          <p:nvPr>
            <p:ph sz="half" idx="1"/>
          </p:nvPr>
        </p:nvSpPr>
        <p:spPr/>
        <p:txBody>
          <a:bodyPr>
            <a:normAutofit/>
          </a:bodyPr>
          <a:lstStyle/>
          <a:p>
            <a:r>
              <a:rPr lang="en-US" b="1" dirty="0" smtClean="0"/>
              <a:t>P</a:t>
            </a:r>
            <a:r>
              <a:rPr lang="en-US" dirty="0" smtClean="0"/>
              <a:t>rotein </a:t>
            </a:r>
            <a:r>
              <a:rPr lang="en-US" b="1" dirty="0" smtClean="0"/>
              <a:t>An</a:t>
            </a:r>
            <a:r>
              <a:rPr lang="en-US" dirty="0" smtClean="0"/>
              <a:t>alysis </a:t>
            </a:r>
            <a:r>
              <a:rPr lang="en-US" b="1" dirty="0" smtClean="0"/>
              <a:t>Th</a:t>
            </a:r>
            <a:r>
              <a:rPr lang="en-US" dirty="0" smtClean="0"/>
              <a:t>rough </a:t>
            </a:r>
            <a:r>
              <a:rPr lang="en-US" b="1" dirty="0" smtClean="0"/>
              <a:t>E</a:t>
            </a:r>
            <a:r>
              <a:rPr lang="en-US" dirty="0" smtClean="0"/>
              <a:t>volutionary </a:t>
            </a:r>
            <a:r>
              <a:rPr lang="en-US" b="1" dirty="0" smtClean="0"/>
              <a:t>R</a:t>
            </a:r>
            <a:r>
              <a:rPr lang="en-US" dirty="0" smtClean="0"/>
              <a:t>elationships (PANTHER) </a:t>
            </a:r>
            <a:r>
              <a:rPr lang="en-US" dirty="0"/>
              <a:t>Classification System </a:t>
            </a:r>
            <a:endParaRPr lang="en-US" dirty="0" smtClean="0"/>
          </a:p>
          <a:p>
            <a:r>
              <a:rPr lang="en-US" dirty="0" smtClean="0"/>
              <a:t>Classify </a:t>
            </a:r>
            <a:r>
              <a:rPr lang="en-US" dirty="0"/>
              <a:t>proteins (and their genes</a:t>
            </a:r>
            <a:r>
              <a:rPr lang="en-US" dirty="0" smtClean="0"/>
              <a:t>) </a:t>
            </a:r>
            <a:r>
              <a:rPr lang="en-US" dirty="0"/>
              <a:t>according to evolutionarily related proteins that have the same function, the function of the protein by itself or with directly interacting proteins at a biochemical level (e.g. a protein kinase), the function of the protein in the context of a larger network of proteins that interact to accomplish a process at the level of the cell or organism (e.g. mitosis), and the pathway that explicitly specifies the relationships between the interacting molecules.</a:t>
            </a:r>
            <a:endParaRPr lang="en-US" dirty="0"/>
          </a:p>
        </p:txBody>
      </p:sp>
      <p:pic>
        <p:nvPicPr>
          <p:cNvPr id="8" name="Content Placeholder 3"/>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r="24098"/>
          <a:stretch/>
        </p:blipFill>
        <p:spPr>
          <a:xfrm>
            <a:off x="6218238" y="1819231"/>
            <a:ext cx="5534516" cy="4506626"/>
          </a:xfrm>
          <a:prstGeom prst="rect">
            <a:avLst/>
          </a:prstGeom>
        </p:spPr>
      </p:pic>
    </p:spTree>
    <p:extLst>
      <p:ext uri="{BB962C8B-B14F-4D97-AF65-F5344CB8AC3E}">
        <p14:creationId xmlns:p14="http://schemas.microsoft.com/office/powerpoint/2010/main" val="829510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 xmlns:a16="http://schemas.microsoft.com/office/drawing/2014/main" id="{FB518935-E61A-4C99-95C7-E13B79FE7884}"/>
              </a:ext>
            </a:extLst>
          </p:cNvPr>
          <p:cNvSpPr>
            <a:spLocks noGrp="1"/>
          </p:cNvSpPr>
          <p:nvPr>
            <p:ph type="title"/>
          </p:nvPr>
        </p:nvSpPr>
        <p:spPr/>
        <p:txBody>
          <a:bodyPr/>
          <a:lstStyle/>
          <a:p>
            <a:r>
              <a:rPr lang="en-US" altLang="en-US" smtClean="0"/>
              <a:t>The Plan…	</a:t>
            </a:r>
            <a:endParaRPr lang="en-US" altLang="en-US" dirty="0"/>
          </a:p>
        </p:txBody>
      </p:sp>
      <p:sp>
        <p:nvSpPr>
          <p:cNvPr id="11" name="Text Placeholder 10"/>
          <p:cNvSpPr>
            <a:spLocks noGrp="1"/>
          </p:cNvSpPr>
          <p:nvPr>
            <p:ph type="body" idx="1"/>
          </p:nvPr>
        </p:nvSpPr>
        <p:spPr/>
        <p:txBody>
          <a:bodyPr/>
          <a:lstStyle/>
          <a:p>
            <a:r>
              <a:rPr lang="en-US" altLang="en-US" dirty="0"/>
              <a:t>Downstream </a:t>
            </a:r>
            <a:r>
              <a:rPr lang="en-US" altLang="en-US" dirty="0" smtClean="0"/>
              <a:t>analysis</a:t>
            </a:r>
            <a:endParaRPr lang="en-US" altLang="en-US" dirty="0"/>
          </a:p>
        </p:txBody>
      </p:sp>
      <p:sp>
        <p:nvSpPr>
          <p:cNvPr id="18435" name="Content Placeholder 2">
            <a:extLst>
              <a:ext uri="{FF2B5EF4-FFF2-40B4-BE49-F238E27FC236}">
                <a16:creationId xmlns="" xmlns:a16="http://schemas.microsoft.com/office/drawing/2014/main" id="{BDAC5C33-8B0B-4A60-83BF-FEABF245081C}"/>
              </a:ext>
            </a:extLst>
          </p:cNvPr>
          <p:cNvSpPr>
            <a:spLocks noGrp="1"/>
          </p:cNvSpPr>
          <p:nvPr>
            <p:ph sz="half" idx="2"/>
          </p:nvPr>
        </p:nvSpPr>
        <p:spPr/>
        <p:txBody>
          <a:bodyPr>
            <a:normAutofit/>
          </a:bodyPr>
          <a:lstStyle/>
          <a:p>
            <a:r>
              <a:rPr lang="en-US" altLang="en-US" dirty="0" smtClean="0"/>
              <a:t>Gene sets</a:t>
            </a:r>
          </a:p>
          <a:p>
            <a:pPr lvl="1"/>
            <a:r>
              <a:rPr lang="en-US" altLang="en-US" dirty="0" smtClean="0"/>
              <a:t>Transcriptome studies</a:t>
            </a:r>
          </a:p>
          <a:p>
            <a:pPr lvl="1"/>
            <a:r>
              <a:rPr lang="en-US" altLang="en-US" dirty="0" err="1" smtClean="0"/>
              <a:t>Cistrome</a:t>
            </a:r>
            <a:r>
              <a:rPr lang="en-US" altLang="en-US" dirty="0" smtClean="0"/>
              <a:t> / Epigenome studies</a:t>
            </a:r>
          </a:p>
          <a:p>
            <a:pPr lvl="2"/>
            <a:r>
              <a:rPr lang="en-US" altLang="en-US" dirty="0" smtClean="0"/>
              <a:t>Function enrichment</a:t>
            </a:r>
          </a:p>
          <a:p>
            <a:pPr lvl="3"/>
            <a:r>
              <a:rPr lang="en-US" altLang="en-US" dirty="0" smtClean="0"/>
              <a:t>GSEA, DAVID, IPA</a:t>
            </a:r>
          </a:p>
          <a:p>
            <a:pPr lvl="3"/>
            <a:r>
              <a:rPr lang="en-US" altLang="en-US" dirty="0" smtClean="0"/>
              <a:t>STRING, </a:t>
            </a:r>
            <a:r>
              <a:rPr lang="en-US" altLang="en-US" dirty="0" err="1" smtClean="0"/>
              <a:t>Cytoscape</a:t>
            </a:r>
            <a:endParaRPr lang="en-US" altLang="en-US" dirty="0" smtClean="0"/>
          </a:p>
        </p:txBody>
      </p:sp>
      <p:sp>
        <p:nvSpPr>
          <p:cNvPr id="12" name="Text Placeholder 11"/>
          <p:cNvSpPr>
            <a:spLocks noGrp="1"/>
          </p:cNvSpPr>
          <p:nvPr>
            <p:ph type="body" sz="quarter" idx="3"/>
          </p:nvPr>
        </p:nvSpPr>
        <p:spPr/>
        <p:txBody>
          <a:bodyPr/>
          <a:lstStyle/>
          <a:p>
            <a:r>
              <a:rPr lang="en-US" altLang="en-US" dirty="0"/>
              <a:t>Downstream </a:t>
            </a:r>
            <a:r>
              <a:rPr lang="en-US" altLang="en-US" dirty="0" smtClean="0"/>
              <a:t>processing</a:t>
            </a:r>
            <a:endParaRPr lang="en-US" altLang="en-US" dirty="0"/>
          </a:p>
        </p:txBody>
      </p:sp>
      <p:sp>
        <p:nvSpPr>
          <p:cNvPr id="13" name="Content Placeholder 12"/>
          <p:cNvSpPr>
            <a:spLocks noGrp="1"/>
          </p:cNvSpPr>
          <p:nvPr>
            <p:ph sz="quarter" idx="4"/>
          </p:nvPr>
        </p:nvSpPr>
        <p:spPr/>
        <p:txBody>
          <a:bodyPr/>
          <a:lstStyle/>
          <a:p>
            <a:r>
              <a:rPr lang="en-US" altLang="en-US" dirty="0" smtClean="0"/>
              <a:t>Genome </a:t>
            </a:r>
            <a:r>
              <a:rPr lang="en-US" altLang="en-US" dirty="0"/>
              <a:t>coordinate sets</a:t>
            </a:r>
          </a:p>
          <a:p>
            <a:pPr lvl="1"/>
            <a:r>
              <a:rPr lang="en-US" altLang="en-US" dirty="0" smtClean="0"/>
              <a:t>NGS </a:t>
            </a:r>
            <a:r>
              <a:rPr lang="en-US" altLang="en-US" dirty="0"/>
              <a:t>alignment files (reads/tags)</a:t>
            </a:r>
          </a:p>
          <a:p>
            <a:pPr lvl="1"/>
            <a:r>
              <a:rPr lang="en-US" altLang="en-US" dirty="0" err="1" smtClean="0"/>
              <a:t>ChIP-Seq</a:t>
            </a:r>
            <a:r>
              <a:rPr lang="en-US" altLang="en-US" dirty="0" smtClean="0"/>
              <a:t> </a:t>
            </a:r>
            <a:r>
              <a:rPr lang="en-US" altLang="en-US" dirty="0"/>
              <a:t>peaks</a:t>
            </a:r>
          </a:p>
          <a:p>
            <a:pPr lvl="3"/>
            <a:r>
              <a:rPr lang="en-US" altLang="en-US" dirty="0" err="1" smtClean="0"/>
              <a:t>BEDTools</a:t>
            </a:r>
            <a:endParaRPr lang="en-US" altLang="en-US" dirty="0"/>
          </a:p>
          <a:p>
            <a:pPr lvl="3"/>
            <a:r>
              <a:rPr lang="en-US" altLang="en-US" dirty="0"/>
              <a:t>Galaxy</a:t>
            </a:r>
          </a:p>
          <a:p>
            <a:pPr lvl="3"/>
            <a:r>
              <a:rPr lang="en-US" altLang="en-US" dirty="0"/>
              <a:t>UCSC Table </a:t>
            </a:r>
            <a:r>
              <a:rPr lang="en-US" altLang="en-US" dirty="0" smtClean="0"/>
              <a:t>browser</a:t>
            </a:r>
            <a:endParaRPr lang="en-US" altLang="en-US" dirty="0"/>
          </a:p>
        </p:txBody>
      </p:sp>
      <p:sp>
        <p:nvSpPr>
          <p:cNvPr id="18436" name="Slide Number Placeholder 3">
            <a:extLst>
              <a:ext uri="{FF2B5EF4-FFF2-40B4-BE49-F238E27FC236}">
                <a16:creationId xmlns="" xmlns:a16="http://schemas.microsoft.com/office/drawing/2014/main" id="{AE5D78FD-710A-4F6C-8369-EA5E943DFA14}"/>
              </a:ext>
            </a:extLst>
          </p:cNvPr>
          <p:cNvSpPr>
            <a:spLocks noGrp="1"/>
          </p:cNvSpPr>
          <p:nvPr>
            <p:ph type="sldNum" sz="quarter" idx="12"/>
          </p:nvPr>
        </p:nvSpPr>
        <p:spPr/>
        <p:txBody>
          <a:bodyPr/>
          <a:lstStyle>
            <a:lvl1pPr>
              <a:spcBef>
                <a:spcPct val="20000"/>
              </a:spcBef>
              <a:buFont typeface="Arial" panose="020B0604020202020204" pitchFamily="34" charset="0"/>
              <a:buChar char="•"/>
              <a:defRPr sz="19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Font typeface="Courier New" panose="02070309020205020404" pitchFamily="49" charset="0"/>
              <a:buChar char="o"/>
              <a:defRPr sz="1600">
                <a:solidFill>
                  <a:srgbClr val="7F7F7F"/>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rgbClr val="4F81BD"/>
                </a:solidFill>
                <a:latin typeface="Arial" panose="020B0604020202020204" pitchFamily="34" charset="0"/>
                <a:ea typeface="ＭＳ Ｐゴシック" panose="020B0600070205080204" pitchFamily="34" charset="-128"/>
              </a:defRPr>
            </a:lvl5pPr>
            <a:lvl6pPr marL="25146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6pPr>
            <a:lvl7pPr marL="29718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7pPr>
            <a:lvl8pPr marL="34290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8pPr>
            <a:lvl9pPr marL="38862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9pPr>
          </a:lstStyle>
          <a:p>
            <a:fld id="{48C08AB7-4E5F-4D31-AAB3-1212206F5607}" type="slidenum">
              <a:rPr lang="en-US" altLang="en-US" smtClean="0"/>
              <a:pPr/>
              <a:t>2</a:t>
            </a:fld>
            <a:endParaRPr lang="en-US" altLang="en-US"/>
          </a:p>
        </p:txBody>
      </p:sp>
    </p:spTree>
    <p:extLst>
      <p:ext uri="{BB962C8B-B14F-4D97-AF65-F5344CB8AC3E}">
        <p14:creationId xmlns:p14="http://schemas.microsoft.com/office/powerpoint/2010/main" val="1632105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43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3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43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43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4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x-none" altLang="x-none" dirty="0" smtClean="0"/>
              <a:t>Gene Set Enrichment Analysis (GSEA)</a:t>
            </a:r>
            <a:r>
              <a:rPr lang="en-US" altLang="x-none" dirty="0" smtClean="0"/>
              <a:t/>
            </a:r>
            <a:br>
              <a:rPr lang="en-US" altLang="x-none" dirty="0" smtClean="0"/>
            </a:br>
            <a:r>
              <a:rPr lang="en-US" sz="2700" dirty="0"/>
              <a:t>http://</a:t>
            </a:r>
            <a:r>
              <a:rPr lang="en-US" sz="2700" dirty="0" err="1" smtClean="0"/>
              <a:t>software.broadinstitute.org</a:t>
            </a:r>
            <a:r>
              <a:rPr lang="en-US" sz="2700" dirty="0" smtClean="0"/>
              <a:t>/</a:t>
            </a:r>
            <a:r>
              <a:rPr lang="en-US" sz="2700" dirty="0" err="1" smtClean="0"/>
              <a:t>gsea</a:t>
            </a:r>
            <a:r>
              <a:rPr lang="en-US" sz="2700" dirty="0" smtClean="0"/>
              <a:t>/</a:t>
            </a:r>
            <a:r>
              <a:rPr lang="en-US" sz="2700" dirty="0" err="1" smtClean="0"/>
              <a:t>index.jsp</a:t>
            </a:r>
            <a:endParaRPr lang="x-none" altLang="x-none" sz="2700" dirty="0"/>
          </a:p>
        </p:txBody>
      </p:sp>
      <p:pic>
        <p:nvPicPr>
          <p:cNvPr id="8" name="Picture 4">
            <a:extLst>
              <a:ext uri="{FF2B5EF4-FFF2-40B4-BE49-F238E27FC236}">
                <a16:creationId xmlns="" xmlns:a16="http://schemas.microsoft.com/office/drawing/2014/main" id="{59DA78B8-5C32-4764-B579-80DBB8D6C3E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02218" y="1846263"/>
            <a:ext cx="4728202" cy="4022725"/>
          </a:xfrm>
        </p:spPr>
      </p:pic>
      <p:sp>
        <p:nvSpPr>
          <p:cNvPr id="22" name="Content Placeholder 21"/>
          <p:cNvSpPr>
            <a:spLocks noGrp="1"/>
          </p:cNvSpPr>
          <p:nvPr>
            <p:ph sz="half" idx="2"/>
          </p:nvPr>
        </p:nvSpPr>
        <p:spPr/>
        <p:txBody>
          <a:bodyPr/>
          <a:lstStyle/>
          <a:p>
            <a:r>
              <a:rPr lang="en-US" smtClean="0"/>
              <a:t>Gene Set Enrichment Analysis (GSEA)</a:t>
            </a:r>
          </a:p>
          <a:p>
            <a:pPr lvl="1"/>
            <a:r>
              <a:rPr lang="en-US" smtClean="0"/>
              <a:t>Broad Institute</a:t>
            </a:r>
          </a:p>
          <a:p>
            <a:pPr lvl="1"/>
            <a:r>
              <a:rPr lang="en-US" smtClean="0"/>
              <a:t>“A computational method that determines whether an a priori defined set of genes shows statistically significant, concordant differences between two biological states”</a:t>
            </a:r>
          </a:p>
          <a:p>
            <a:pPr lvl="1"/>
            <a:r>
              <a:rPr lang="en-US" smtClean="0">
                <a:hlinkClick r:id="rId3"/>
              </a:rPr>
              <a:t>Download</a:t>
            </a:r>
            <a:r>
              <a:rPr lang="en-US" smtClean="0"/>
              <a:t> the GSEA software and additional resources to analyze, annotate and interpret enrichment results.</a:t>
            </a:r>
          </a:p>
          <a:p>
            <a:pPr lvl="1"/>
            <a:r>
              <a:rPr lang="en-US" smtClean="0">
                <a:hlinkClick r:id="rId4"/>
              </a:rPr>
              <a:t>Explore the Molecular Signatures Database (MSigDB),</a:t>
            </a:r>
            <a:r>
              <a:rPr lang="en-US" smtClean="0"/>
              <a:t> a collection of annotated gene sets for use with GSEA software.</a:t>
            </a:r>
            <a:br>
              <a:rPr lang="en-US" smtClean="0"/>
            </a:br>
            <a:endParaRPr lang="en-US" dirty="0"/>
          </a:p>
        </p:txBody>
      </p:sp>
      <p:sp>
        <p:nvSpPr>
          <p:cNvPr id="20483" name="Slide Number Placeholder 3">
            <a:extLst>
              <a:ext uri="{FF2B5EF4-FFF2-40B4-BE49-F238E27FC236}">
                <a16:creationId xmlns="" xmlns:a16="http://schemas.microsoft.com/office/drawing/2014/main" id="{1A2DB922-EB31-4E3B-970E-5CB1AE9D6131}"/>
              </a:ext>
            </a:extLst>
          </p:cNvPr>
          <p:cNvSpPr>
            <a:spLocks noGrp="1"/>
          </p:cNvSpPr>
          <p:nvPr>
            <p:ph type="sldNum" sz="quarter" idx="12"/>
          </p:nvPr>
        </p:nvSpPr>
        <p:spPr/>
        <p:txBody>
          <a:bodyPr/>
          <a:lstStyle>
            <a:lvl1pPr>
              <a:spcBef>
                <a:spcPct val="20000"/>
              </a:spcBef>
              <a:buFont typeface="Arial" panose="020B0604020202020204" pitchFamily="34" charset="0"/>
              <a:buChar char="•"/>
              <a:defRPr sz="19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Font typeface="Courier New" panose="02070309020205020404" pitchFamily="49" charset="0"/>
              <a:buChar char="o"/>
              <a:defRPr sz="1600">
                <a:solidFill>
                  <a:srgbClr val="7F7F7F"/>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rgbClr val="4F81BD"/>
                </a:solidFill>
                <a:latin typeface="Arial" panose="020B0604020202020204" pitchFamily="34" charset="0"/>
                <a:ea typeface="ＭＳ Ｐゴシック" panose="020B0600070205080204" pitchFamily="34" charset="-128"/>
              </a:defRPr>
            </a:lvl5pPr>
            <a:lvl6pPr marL="25146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6pPr>
            <a:lvl7pPr marL="29718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7pPr>
            <a:lvl8pPr marL="34290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8pPr>
            <a:lvl9pPr marL="38862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9pPr>
          </a:lstStyle>
          <a:p>
            <a:fld id="{249C3227-A728-4321-A10B-BF16C5E79E06}" type="slidenum">
              <a:rPr lang="en-US" altLang="en-US" smtClean="0"/>
              <a:pPr/>
              <a:t>3</a:t>
            </a:fld>
            <a:endParaRPr lang="en-US" altLang="en-US"/>
          </a:p>
        </p:txBody>
      </p:sp>
    </p:spTree>
    <p:extLst>
      <p:ext uri="{BB962C8B-B14F-4D97-AF65-F5344CB8AC3E}">
        <p14:creationId xmlns:p14="http://schemas.microsoft.com/office/powerpoint/2010/main" val="1196937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 xmlns:a16="http://schemas.microsoft.com/office/drawing/2014/main" id="{0B539AFA-8E11-4E3E-99BC-162AC5BB05EA}"/>
              </a:ext>
            </a:extLst>
          </p:cNvPr>
          <p:cNvSpPr>
            <a:spLocks noGrp="1"/>
          </p:cNvSpPr>
          <p:nvPr>
            <p:ph type="title"/>
          </p:nvPr>
        </p:nvSpPr>
        <p:spPr/>
        <p:txBody>
          <a:bodyPr>
            <a:normAutofit/>
          </a:bodyPr>
          <a:lstStyle/>
          <a:p>
            <a:r>
              <a:rPr lang="x-none" altLang="x-none" dirty="0"/>
              <a:t>Gene Set Enrichment Analysis (GSEA)</a:t>
            </a:r>
            <a:r>
              <a:rPr lang="en-US" altLang="x-none" dirty="0"/>
              <a:t/>
            </a:r>
            <a:br>
              <a:rPr lang="en-US" altLang="x-none" dirty="0"/>
            </a:br>
            <a:r>
              <a:rPr lang="en-US" sz="2700" dirty="0"/>
              <a:t>http://</a:t>
            </a:r>
            <a:r>
              <a:rPr lang="en-US" sz="2700" dirty="0" err="1"/>
              <a:t>software.broadinstitute.org</a:t>
            </a:r>
            <a:r>
              <a:rPr lang="en-US" sz="2700" dirty="0"/>
              <a:t>/</a:t>
            </a:r>
            <a:r>
              <a:rPr lang="en-US" sz="2700" dirty="0" err="1"/>
              <a:t>gsea</a:t>
            </a:r>
            <a:r>
              <a:rPr lang="en-US" sz="2700" dirty="0"/>
              <a:t>/</a:t>
            </a:r>
            <a:r>
              <a:rPr lang="en-US" sz="2700" dirty="0" err="1"/>
              <a:t>index.jsp</a:t>
            </a:r>
            <a:endParaRPr lang="en-US" altLang="en-US" sz="2700" dirty="0">
              <a:ea typeface="ＭＳ Ｐゴシック" panose="020B0600070205080204" pitchFamily="34" charset="-128"/>
            </a:endParaRPr>
          </a:p>
        </p:txBody>
      </p:sp>
      <p:sp>
        <p:nvSpPr>
          <p:cNvPr id="21507" name="Slide Number Placeholder 3">
            <a:extLst>
              <a:ext uri="{FF2B5EF4-FFF2-40B4-BE49-F238E27FC236}">
                <a16:creationId xmlns="" xmlns:a16="http://schemas.microsoft.com/office/drawing/2014/main" id="{D35341B8-9D5C-4AF8-923D-7EB9373D5D5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19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Font typeface="Courier New" panose="02070309020205020404" pitchFamily="49" charset="0"/>
              <a:buChar char="o"/>
              <a:defRPr sz="1600">
                <a:solidFill>
                  <a:srgbClr val="7F7F7F"/>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rgbClr val="4F81BD"/>
                </a:solidFill>
                <a:latin typeface="Arial" panose="020B0604020202020204" pitchFamily="34" charset="0"/>
                <a:ea typeface="ＭＳ Ｐゴシック" panose="020B0600070205080204" pitchFamily="34" charset="-128"/>
              </a:defRPr>
            </a:lvl5pPr>
            <a:lvl6pPr marL="25146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6pPr>
            <a:lvl7pPr marL="29718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7pPr>
            <a:lvl8pPr marL="34290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8pPr>
            <a:lvl9pPr marL="38862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9pPr>
          </a:lstStyle>
          <a:p>
            <a:pPr>
              <a:spcBef>
                <a:spcPct val="0"/>
              </a:spcBef>
              <a:buFontTx/>
              <a:buNone/>
            </a:pPr>
            <a:fld id="{CE43ABCC-77B7-4FA4-9781-C21EA9D1449D}" type="slidenum">
              <a:rPr lang="en-US" altLang="en-US" sz="1100">
                <a:solidFill>
                  <a:srgbClr val="1F497D"/>
                </a:solidFill>
              </a:rPr>
              <a:pPr>
                <a:spcBef>
                  <a:spcPct val="0"/>
                </a:spcBef>
                <a:buFontTx/>
                <a:buNone/>
              </a:pPr>
              <a:t>4</a:t>
            </a:fld>
            <a:endParaRPr lang="en-US" altLang="en-US" sz="1100">
              <a:solidFill>
                <a:srgbClr val="1F497D"/>
              </a:solidFill>
            </a:endParaRPr>
          </a:p>
        </p:txBody>
      </p:sp>
      <p:pic>
        <p:nvPicPr>
          <p:cNvPr id="9" name="Picture 5">
            <a:extLst>
              <a:ext uri="{FF2B5EF4-FFF2-40B4-BE49-F238E27FC236}">
                <a16:creationId xmlns="" xmlns:a16="http://schemas.microsoft.com/office/drawing/2014/main" id="{E291C5A4-BDC9-4B1B-98CF-69DAF6BAE58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745710" y="1846263"/>
            <a:ext cx="3641218"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Content Placeholder 9">
            <a:extLst>
              <a:ext uri="{FF2B5EF4-FFF2-40B4-BE49-F238E27FC236}">
                <a16:creationId xmlns="" xmlns:a16="http://schemas.microsoft.com/office/drawing/2014/main" id="{AAB35AD5-A8E1-442A-97D1-F2BB4590964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218238" y="1856088"/>
            <a:ext cx="4937125" cy="4003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 xmlns:a16="http://schemas.microsoft.com/office/drawing/2014/main" id="{EB1F04BC-1820-41A6-B15E-2F9B992D364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45710" y="4157472"/>
            <a:ext cx="9347100" cy="20118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14444006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 xmlns:a16="http://schemas.microsoft.com/office/drawing/2014/main" id="{DBF7B55C-AAE8-4E7B-9F92-897F7FD0AF1F}"/>
              </a:ext>
            </a:extLst>
          </p:cNvPr>
          <p:cNvSpPr>
            <a:spLocks noGrp="1"/>
          </p:cNvSpPr>
          <p:nvPr>
            <p:ph type="title"/>
          </p:nvPr>
        </p:nvSpPr>
        <p:spPr/>
        <p:txBody>
          <a:bodyPr>
            <a:normAutofit fontScale="90000"/>
          </a:bodyPr>
          <a:lstStyle/>
          <a:p>
            <a:r>
              <a:rPr lang="en-US" dirty="0" smtClean="0"/>
              <a:t>Database for Annotation, Visualization and Integrated Discovery (</a:t>
            </a:r>
            <a:r>
              <a:rPr lang="en-US" altLang="en-US" dirty="0" smtClean="0"/>
              <a:t>DAVID)</a:t>
            </a:r>
            <a:br>
              <a:rPr lang="en-US" altLang="en-US" dirty="0" smtClean="0"/>
            </a:br>
            <a:r>
              <a:rPr lang="en-US" altLang="en-US" sz="2700" dirty="0" smtClean="0"/>
              <a:t>https://</a:t>
            </a:r>
            <a:r>
              <a:rPr lang="en-US" altLang="en-US" sz="2700" dirty="0" err="1" smtClean="0"/>
              <a:t>david.ncifcrf.gov</a:t>
            </a:r>
            <a:r>
              <a:rPr lang="en-US" altLang="en-US" sz="2700" dirty="0" smtClean="0"/>
              <a:t>/</a:t>
            </a:r>
            <a:endParaRPr lang="en-US" altLang="en-US" sz="2700" dirty="0"/>
          </a:p>
        </p:txBody>
      </p:sp>
      <p:sp>
        <p:nvSpPr>
          <p:cNvPr id="3" name="Content Placeholder 2"/>
          <p:cNvSpPr>
            <a:spLocks noGrp="1"/>
          </p:cNvSpPr>
          <p:nvPr>
            <p:ph sz="half" idx="1"/>
          </p:nvPr>
        </p:nvSpPr>
        <p:spPr/>
        <p:txBody>
          <a:bodyPr>
            <a:normAutofit fontScale="92500" lnSpcReduction="10000"/>
          </a:bodyPr>
          <a:lstStyle/>
          <a:p>
            <a:r>
              <a:rPr lang="en-US" dirty="0" smtClean="0"/>
              <a:t>DAVID provides a comprehensive set of functional annotation tools for investigators to understand biological meaning behind large list of genes. </a:t>
            </a:r>
          </a:p>
          <a:p>
            <a:r>
              <a:rPr lang="en-US" dirty="0" smtClean="0"/>
              <a:t>For any given gene list, DAVID tools are able to:</a:t>
            </a:r>
            <a:endParaRPr lang="en-US" dirty="0"/>
          </a:p>
          <a:p>
            <a:pPr lvl="1"/>
            <a:r>
              <a:rPr lang="en-US" dirty="0" smtClean="0"/>
              <a:t>Identify enriched biological themes, particularly GO terms</a:t>
            </a:r>
            <a:endParaRPr lang="en-US" dirty="0"/>
          </a:p>
          <a:p>
            <a:pPr lvl="1"/>
            <a:r>
              <a:rPr lang="en-US" dirty="0" smtClean="0"/>
              <a:t>Discover enriched functional-related gene groups</a:t>
            </a:r>
            <a:endParaRPr lang="en-US" dirty="0"/>
          </a:p>
          <a:p>
            <a:pPr lvl="1"/>
            <a:r>
              <a:rPr lang="en-US" dirty="0" smtClean="0"/>
              <a:t>Cluster redundant annotation terms</a:t>
            </a:r>
            <a:endParaRPr lang="en-US" dirty="0"/>
          </a:p>
          <a:p>
            <a:pPr lvl="1"/>
            <a:r>
              <a:rPr lang="en-US" dirty="0" smtClean="0"/>
              <a:t>Visualize genes on </a:t>
            </a:r>
            <a:r>
              <a:rPr lang="en-US" dirty="0" err="1" smtClean="0"/>
              <a:t>BioCarta</a:t>
            </a:r>
            <a:r>
              <a:rPr lang="en-US" dirty="0" smtClean="0"/>
              <a:t> &amp; KEGG pathway maps</a:t>
            </a:r>
            <a:endParaRPr lang="en-US" dirty="0"/>
          </a:p>
          <a:p>
            <a:pPr lvl="1"/>
            <a:r>
              <a:rPr lang="en-US" dirty="0" smtClean="0"/>
              <a:t>Display related many-genes-to-many-terms on 2-D view.</a:t>
            </a:r>
            <a:endParaRPr lang="en-US" dirty="0"/>
          </a:p>
          <a:p>
            <a:pPr lvl="1"/>
            <a:r>
              <a:rPr lang="en-US" dirty="0" smtClean="0"/>
              <a:t>Search for other functionally related genes not in the list </a:t>
            </a:r>
            <a:endParaRPr lang="en-US" dirty="0"/>
          </a:p>
        </p:txBody>
      </p:sp>
      <p:pic>
        <p:nvPicPr>
          <p:cNvPr id="10" name="Picture 5">
            <a:extLst>
              <a:ext uri="{FF2B5EF4-FFF2-40B4-BE49-F238E27FC236}">
                <a16:creationId xmlns="" xmlns:a16="http://schemas.microsoft.com/office/drawing/2014/main" id="{248FB7F6-E644-410D-A20A-43D1F5C4949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218238" y="2107963"/>
            <a:ext cx="4937125" cy="3499324"/>
          </a:xfrm>
        </p:spPr>
      </p:pic>
      <p:sp>
        <p:nvSpPr>
          <p:cNvPr id="22531" name="Slide Number Placeholder 3">
            <a:extLst>
              <a:ext uri="{FF2B5EF4-FFF2-40B4-BE49-F238E27FC236}">
                <a16:creationId xmlns="" xmlns:a16="http://schemas.microsoft.com/office/drawing/2014/main" id="{49D4907F-9DBE-41FA-BD12-54DCC91A41BE}"/>
              </a:ext>
            </a:extLst>
          </p:cNvPr>
          <p:cNvSpPr>
            <a:spLocks noGrp="1"/>
          </p:cNvSpPr>
          <p:nvPr>
            <p:ph type="sldNum" sz="quarter" idx="12"/>
          </p:nvPr>
        </p:nvSpPr>
        <p:spPr/>
        <p:txBody>
          <a:bodyPr/>
          <a:lstStyle>
            <a:lvl1pPr>
              <a:spcBef>
                <a:spcPct val="20000"/>
              </a:spcBef>
              <a:buFont typeface="Arial" panose="020B0604020202020204" pitchFamily="34" charset="0"/>
              <a:buChar char="•"/>
              <a:defRPr sz="19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Font typeface="Courier New" panose="02070309020205020404" pitchFamily="49" charset="0"/>
              <a:buChar char="o"/>
              <a:defRPr sz="1600">
                <a:solidFill>
                  <a:srgbClr val="7F7F7F"/>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rgbClr val="4F81BD"/>
                </a:solidFill>
                <a:latin typeface="Arial" panose="020B0604020202020204" pitchFamily="34" charset="0"/>
                <a:ea typeface="ＭＳ Ｐゴシック" panose="020B0600070205080204" pitchFamily="34" charset="-128"/>
              </a:defRPr>
            </a:lvl5pPr>
            <a:lvl6pPr marL="25146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6pPr>
            <a:lvl7pPr marL="29718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7pPr>
            <a:lvl8pPr marL="34290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8pPr>
            <a:lvl9pPr marL="38862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9pPr>
          </a:lstStyle>
          <a:p>
            <a:fld id="{F1A2C295-F0A1-476B-81AE-B922451CD055}" type="slidenum">
              <a:rPr lang="en-US" altLang="en-US" smtClean="0"/>
              <a:pPr/>
              <a:t>5</a:t>
            </a:fld>
            <a:endParaRPr lang="en-US" altLang="en-US"/>
          </a:p>
        </p:txBody>
      </p:sp>
    </p:spTree>
    <p:extLst>
      <p:ext uri="{BB962C8B-B14F-4D97-AF65-F5344CB8AC3E}">
        <p14:creationId xmlns:p14="http://schemas.microsoft.com/office/powerpoint/2010/main" val="8863267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 xmlns:a16="http://schemas.microsoft.com/office/drawing/2014/main" id="{DBF7B55C-AAE8-4E7B-9F92-897F7FD0AF1F}"/>
              </a:ext>
            </a:extLst>
          </p:cNvPr>
          <p:cNvSpPr>
            <a:spLocks noGrp="1"/>
          </p:cNvSpPr>
          <p:nvPr>
            <p:ph type="title"/>
          </p:nvPr>
        </p:nvSpPr>
        <p:spPr/>
        <p:txBody>
          <a:bodyPr>
            <a:normAutofit fontScale="90000"/>
          </a:bodyPr>
          <a:lstStyle/>
          <a:p>
            <a:r>
              <a:rPr lang="en-US" dirty="0"/>
              <a:t>Database for Annotation, Visualization and Integrated Discovery (</a:t>
            </a:r>
            <a:r>
              <a:rPr lang="en-US" altLang="en-US" dirty="0"/>
              <a:t>DAVID)</a:t>
            </a:r>
            <a:br>
              <a:rPr lang="en-US" altLang="en-US" dirty="0"/>
            </a:br>
            <a:r>
              <a:rPr lang="en-US" altLang="en-US" sz="2700" dirty="0"/>
              <a:t>https://</a:t>
            </a:r>
            <a:r>
              <a:rPr lang="en-US" altLang="en-US" sz="2700" dirty="0" err="1"/>
              <a:t>david.ncifcrf.gov</a:t>
            </a:r>
            <a:r>
              <a:rPr lang="en-US" altLang="en-US" sz="2700" dirty="0"/>
              <a:t>/</a:t>
            </a:r>
            <a:endParaRPr lang="en-US" altLang="en-US" sz="2400" dirty="0">
              <a:ea typeface="ＭＳ Ｐゴシック" panose="020B0600070205080204" pitchFamily="34" charset="-128"/>
            </a:endParaRPr>
          </a:p>
        </p:txBody>
      </p:sp>
      <p:sp>
        <p:nvSpPr>
          <p:cNvPr id="22531" name="Slide Number Placeholder 3">
            <a:extLst>
              <a:ext uri="{FF2B5EF4-FFF2-40B4-BE49-F238E27FC236}">
                <a16:creationId xmlns="" xmlns:a16="http://schemas.microsoft.com/office/drawing/2014/main" id="{49D4907F-9DBE-41FA-BD12-54DCC91A41B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19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Font typeface="Courier New" panose="02070309020205020404" pitchFamily="49" charset="0"/>
              <a:buChar char="o"/>
              <a:defRPr sz="1600">
                <a:solidFill>
                  <a:srgbClr val="7F7F7F"/>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rgbClr val="4F81BD"/>
                </a:solidFill>
                <a:latin typeface="Arial" panose="020B0604020202020204" pitchFamily="34" charset="0"/>
                <a:ea typeface="ＭＳ Ｐゴシック" panose="020B0600070205080204" pitchFamily="34" charset="-128"/>
              </a:defRPr>
            </a:lvl5pPr>
            <a:lvl6pPr marL="25146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6pPr>
            <a:lvl7pPr marL="29718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7pPr>
            <a:lvl8pPr marL="34290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8pPr>
            <a:lvl9pPr marL="38862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9pPr>
          </a:lstStyle>
          <a:p>
            <a:pPr>
              <a:spcBef>
                <a:spcPct val="0"/>
              </a:spcBef>
              <a:buFontTx/>
              <a:buNone/>
            </a:pPr>
            <a:fld id="{F1A2C295-F0A1-476B-81AE-B922451CD055}" type="slidenum">
              <a:rPr lang="en-US" altLang="en-US" sz="1100">
                <a:solidFill>
                  <a:srgbClr val="1F497D"/>
                </a:solidFill>
              </a:rPr>
              <a:pPr>
                <a:spcBef>
                  <a:spcPct val="0"/>
                </a:spcBef>
                <a:buFontTx/>
                <a:buNone/>
              </a:pPr>
              <a:t>6</a:t>
            </a:fld>
            <a:endParaRPr lang="en-US" altLang="en-US" sz="1100">
              <a:solidFill>
                <a:srgbClr val="1F497D"/>
              </a:solidFill>
            </a:endParaRPr>
          </a:p>
        </p:txBody>
      </p:sp>
      <p:pic>
        <p:nvPicPr>
          <p:cNvPr id="9" name="Content Placeholder 8">
            <a:extLst>
              <a:ext uri="{FF2B5EF4-FFF2-40B4-BE49-F238E27FC236}">
                <a16:creationId xmlns="" xmlns:a16="http://schemas.microsoft.com/office/drawing/2014/main" id="{0A8BBDFC-F445-4159-BD95-F40ACEEDB4B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218238" y="2107963"/>
            <a:ext cx="4937125" cy="3499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p:cNvSpPr>
            <a:spLocks noGrp="1"/>
          </p:cNvSpPr>
          <p:nvPr>
            <p:ph sz="half" idx="1"/>
          </p:nvPr>
        </p:nvSpPr>
        <p:spPr/>
        <p:txBody>
          <a:bodyPr/>
          <a:lstStyle/>
          <a:p>
            <a:r>
              <a:rPr lang="en-US" dirty="0" err="1" smtClean="0"/>
              <a:t>Cont</a:t>
            </a:r>
            <a:r>
              <a:rPr lang="is-IS" dirty="0" smtClean="0"/>
              <a:t>.</a:t>
            </a:r>
          </a:p>
          <a:p>
            <a:pPr lvl="1"/>
            <a:r>
              <a:rPr lang="en-US" dirty="0"/>
              <a:t>List interacting proteins</a:t>
            </a:r>
          </a:p>
          <a:p>
            <a:pPr lvl="1"/>
            <a:r>
              <a:rPr lang="en-US" dirty="0"/>
              <a:t>Explore gene names in batch </a:t>
            </a:r>
          </a:p>
          <a:p>
            <a:pPr lvl="1"/>
            <a:r>
              <a:rPr lang="en-US" dirty="0"/>
              <a:t>Link gene-disease associations </a:t>
            </a:r>
          </a:p>
          <a:p>
            <a:pPr lvl="1"/>
            <a:r>
              <a:rPr lang="en-US" dirty="0"/>
              <a:t>Highlight protein functional domains and motifs </a:t>
            </a:r>
          </a:p>
          <a:p>
            <a:pPr lvl="1"/>
            <a:r>
              <a:rPr lang="en-US" dirty="0"/>
              <a:t>Redirect to related literatures </a:t>
            </a:r>
          </a:p>
          <a:p>
            <a:pPr lvl="1"/>
            <a:r>
              <a:rPr lang="en-US" dirty="0"/>
              <a:t>Convert gene identifiers from one type to another</a:t>
            </a:r>
            <a:r>
              <a:rPr lang="en-US" dirty="0" smtClean="0"/>
              <a:t>.</a:t>
            </a:r>
            <a:endParaRPr lang="en-US" dirty="0"/>
          </a:p>
        </p:txBody>
      </p:sp>
    </p:spTree>
    <p:extLst>
      <p:ext uri="{BB962C8B-B14F-4D97-AF65-F5344CB8AC3E}">
        <p14:creationId xmlns:p14="http://schemas.microsoft.com/office/powerpoint/2010/main" val="1843955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 xmlns:a16="http://schemas.microsoft.com/office/drawing/2014/main" id="{2E01B217-5757-4F43-9111-999992C1BE82}"/>
              </a:ext>
            </a:extLst>
          </p:cNvPr>
          <p:cNvSpPr>
            <a:spLocks noGrp="1"/>
          </p:cNvSpPr>
          <p:nvPr>
            <p:ph type="title"/>
          </p:nvPr>
        </p:nvSpPr>
        <p:spPr/>
        <p:txBody>
          <a:bodyPr>
            <a:normAutofit fontScale="90000"/>
          </a:bodyPr>
          <a:lstStyle/>
          <a:p>
            <a:r>
              <a:rPr lang="en-US" dirty="0" smtClean="0"/>
              <a:t>Search Tool for the Retrieval of Interacting Genes/Proteins  (</a:t>
            </a:r>
            <a:r>
              <a:rPr lang="en-US" altLang="en-US" dirty="0" smtClean="0"/>
              <a:t>STRING)</a:t>
            </a:r>
            <a:br>
              <a:rPr lang="en-US" altLang="en-US" dirty="0" smtClean="0"/>
            </a:br>
            <a:r>
              <a:rPr lang="en-US" altLang="en-US" sz="2700" dirty="0" smtClean="0"/>
              <a:t>https://string-</a:t>
            </a:r>
            <a:r>
              <a:rPr lang="en-US" altLang="en-US" sz="2700" dirty="0" err="1" smtClean="0"/>
              <a:t>db.org</a:t>
            </a:r>
            <a:endParaRPr lang="en-US" altLang="en-US" sz="2700" dirty="0"/>
          </a:p>
        </p:txBody>
      </p:sp>
      <p:sp>
        <p:nvSpPr>
          <p:cNvPr id="6" name="Content Placeholder 5"/>
          <p:cNvSpPr>
            <a:spLocks noGrp="1"/>
          </p:cNvSpPr>
          <p:nvPr>
            <p:ph sz="half" idx="1"/>
          </p:nvPr>
        </p:nvSpPr>
        <p:spPr/>
        <p:txBody>
          <a:bodyPr/>
          <a:lstStyle/>
          <a:p>
            <a:r>
              <a:rPr lang="en-US" dirty="0"/>
              <a:t>STRING (Search Tool for the Retrieval of Interacting Genes/Proteins) is a biological database and web resource of known and predicted protein–protein interactions.</a:t>
            </a:r>
          </a:p>
          <a:p>
            <a:endParaRPr lang="en-US" dirty="0"/>
          </a:p>
        </p:txBody>
      </p:sp>
      <p:pic>
        <p:nvPicPr>
          <p:cNvPr id="13" name="Content Placeholder 2"/>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18238" y="2083346"/>
            <a:ext cx="4937125" cy="3548558"/>
          </a:xfrm>
        </p:spPr>
      </p:pic>
      <p:sp>
        <p:nvSpPr>
          <p:cNvPr id="24579" name="Slide Number Placeholder 3">
            <a:extLst>
              <a:ext uri="{FF2B5EF4-FFF2-40B4-BE49-F238E27FC236}">
                <a16:creationId xmlns="" xmlns:a16="http://schemas.microsoft.com/office/drawing/2014/main" id="{E5013C8F-A301-4E1E-B17E-0C0CC2C0722C}"/>
              </a:ext>
            </a:extLst>
          </p:cNvPr>
          <p:cNvSpPr>
            <a:spLocks noGrp="1"/>
          </p:cNvSpPr>
          <p:nvPr>
            <p:ph type="sldNum" sz="quarter" idx="12"/>
          </p:nvPr>
        </p:nvSpPr>
        <p:spPr/>
        <p:txBody>
          <a:bodyPr/>
          <a:lstStyle>
            <a:lvl1pPr>
              <a:spcBef>
                <a:spcPct val="20000"/>
              </a:spcBef>
              <a:buFont typeface="Arial" panose="020B0604020202020204" pitchFamily="34" charset="0"/>
              <a:buChar char="•"/>
              <a:defRPr sz="19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Font typeface="Courier New" panose="02070309020205020404" pitchFamily="49" charset="0"/>
              <a:buChar char="o"/>
              <a:defRPr sz="1600">
                <a:solidFill>
                  <a:srgbClr val="7F7F7F"/>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rgbClr val="4F81BD"/>
                </a:solidFill>
                <a:latin typeface="Arial" panose="020B0604020202020204" pitchFamily="34" charset="0"/>
                <a:ea typeface="ＭＳ Ｐゴシック" panose="020B0600070205080204" pitchFamily="34" charset="-128"/>
              </a:defRPr>
            </a:lvl5pPr>
            <a:lvl6pPr marL="25146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6pPr>
            <a:lvl7pPr marL="29718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7pPr>
            <a:lvl8pPr marL="34290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8pPr>
            <a:lvl9pPr marL="38862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9pPr>
          </a:lstStyle>
          <a:p>
            <a:fld id="{EC36D208-6B74-4988-8286-0F63B35D9596}" type="slidenum">
              <a:rPr lang="en-US" altLang="en-US" smtClean="0"/>
              <a:pPr/>
              <a:t>7</a:t>
            </a:fld>
            <a:endParaRPr lang="en-US" altLang="en-US"/>
          </a:p>
        </p:txBody>
      </p:sp>
    </p:spTree>
    <p:extLst>
      <p:ext uri="{BB962C8B-B14F-4D97-AF65-F5344CB8AC3E}">
        <p14:creationId xmlns:p14="http://schemas.microsoft.com/office/powerpoint/2010/main" val="13450140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 xmlns:a16="http://schemas.microsoft.com/office/drawing/2014/main" id="{2E01B217-5757-4F43-9111-999992C1BE82}"/>
              </a:ext>
            </a:extLst>
          </p:cNvPr>
          <p:cNvSpPr>
            <a:spLocks noGrp="1"/>
          </p:cNvSpPr>
          <p:nvPr>
            <p:ph type="title"/>
          </p:nvPr>
        </p:nvSpPr>
        <p:spPr/>
        <p:txBody>
          <a:bodyPr>
            <a:normAutofit fontScale="90000"/>
          </a:bodyPr>
          <a:lstStyle/>
          <a:p>
            <a:r>
              <a:rPr lang="en-US" dirty="0"/>
              <a:t>Search Tool for the Retrieval of Interacting Genes/Proteins  (</a:t>
            </a:r>
            <a:r>
              <a:rPr lang="en-US" altLang="en-US" dirty="0"/>
              <a:t>STRING)</a:t>
            </a:r>
            <a:br>
              <a:rPr lang="en-US" altLang="en-US" dirty="0"/>
            </a:br>
            <a:r>
              <a:rPr lang="en-US" altLang="en-US" sz="2700" dirty="0"/>
              <a:t>https://string-</a:t>
            </a:r>
            <a:r>
              <a:rPr lang="en-US" altLang="en-US" sz="2700" dirty="0" err="1"/>
              <a:t>db.org</a:t>
            </a:r>
            <a:endParaRPr lang="en-US" altLang="en-US" sz="2700" dirty="0">
              <a:ea typeface="ＭＳ Ｐゴシック" panose="020B0600070205080204" pitchFamily="34" charset="-128"/>
            </a:endParaRPr>
          </a:p>
        </p:txBody>
      </p:sp>
      <p:sp>
        <p:nvSpPr>
          <p:cNvPr id="24579" name="Slide Number Placeholder 3">
            <a:extLst>
              <a:ext uri="{FF2B5EF4-FFF2-40B4-BE49-F238E27FC236}">
                <a16:creationId xmlns="" xmlns:a16="http://schemas.microsoft.com/office/drawing/2014/main" id="{E5013C8F-A301-4E1E-B17E-0C0CC2C0722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19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Font typeface="Courier New" panose="02070309020205020404" pitchFamily="49" charset="0"/>
              <a:buChar char="o"/>
              <a:defRPr sz="1600">
                <a:solidFill>
                  <a:srgbClr val="7F7F7F"/>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rgbClr val="4F81BD"/>
                </a:solidFill>
                <a:latin typeface="Arial" panose="020B0604020202020204" pitchFamily="34" charset="0"/>
                <a:ea typeface="ＭＳ Ｐゴシック" panose="020B0600070205080204" pitchFamily="34" charset="-128"/>
              </a:defRPr>
            </a:lvl5pPr>
            <a:lvl6pPr marL="25146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6pPr>
            <a:lvl7pPr marL="29718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7pPr>
            <a:lvl8pPr marL="34290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8pPr>
            <a:lvl9pPr marL="38862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9pPr>
          </a:lstStyle>
          <a:p>
            <a:pPr>
              <a:spcBef>
                <a:spcPct val="0"/>
              </a:spcBef>
              <a:buFontTx/>
              <a:buNone/>
            </a:pPr>
            <a:fld id="{EC36D208-6B74-4988-8286-0F63B35D9596}" type="slidenum">
              <a:rPr lang="en-US" altLang="en-US" sz="1100">
                <a:solidFill>
                  <a:srgbClr val="1F497D"/>
                </a:solidFill>
              </a:rPr>
              <a:pPr>
                <a:spcBef>
                  <a:spcPct val="0"/>
                </a:spcBef>
                <a:buFontTx/>
                <a:buNone/>
              </a:pPr>
              <a:t>8</a:t>
            </a:fld>
            <a:endParaRPr lang="en-US" altLang="en-US" sz="1100">
              <a:solidFill>
                <a:srgbClr val="1F497D"/>
              </a:solidFill>
            </a:endParaRPr>
          </a:p>
        </p:txBody>
      </p:sp>
      <p:pic>
        <p:nvPicPr>
          <p:cNvPr id="3" name="Content Placeholder 2"/>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96963" y="2082776"/>
            <a:ext cx="4938712" cy="3549699"/>
          </a:xfrm>
        </p:spPr>
      </p:pic>
      <p:pic>
        <p:nvPicPr>
          <p:cNvPr id="5" name="Content Placeholder 4"/>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710183" y="1846263"/>
            <a:ext cx="3953234" cy="4022725"/>
          </a:xfrm>
        </p:spPr>
      </p:pic>
    </p:spTree>
    <p:extLst>
      <p:ext uri="{BB962C8B-B14F-4D97-AF65-F5344CB8AC3E}">
        <p14:creationId xmlns:p14="http://schemas.microsoft.com/office/powerpoint/2010/main" val="7083164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 xmlns:a16="http://schemas.microsoft.com/office/drawing/2014/main" id="{C606079E-FF78-4E7F-811D-026390DAFE89}"/>
              </a:ext>
            </a:extLst>
          </p:cNvPr>
          <p:cNvSpPr>
            <a:spLocks noGrp="1"/>
          </p:cNvSpPr>
          <p:nvPr>
            <p:ph type="title"/>
          </p:nvPr>
        </p:nvSpPr>
        <p:spPr/>
        <p:txBody>
          <a:bodyPr/>
          <a:lstStyle/>
          <a:p>
            <a:r>
              <a:rPr lang="en-US" altLang="en-US" dirty="0" err="1" smtClean="0"/>
              <a:t>Cytoscape</a:t>
            </a:r>
            <a:r>
              <a:rPr lang="en-US" altLang="en-US" dirty="0" smtClean="0"/>
              <a:t/>
            </a:r>
            <a:br>
              <a:rPr lang="en-US" altLang="en-US" dirty="0" smtClean="0"/>
            </a:br>
            <a:r>
              <a:rPr lang="en-US" altLang="en-US" sz="2400" dirty="0" smtClean="0"/>
              <a:t>http://</a:t>
            </a:r>
            <a:r>
              <a:rPr lang="en-US" altLang="en-US" sz="2400" dirty="0" err="1" smtClean="0"/>
              <a:t>www.cytoscape.org</a:t>
            </a:r>
            <a:r>
              <a:rPr lang="en-US" altLang="en-US" sz="2400" dirty="0" smtClean="0"/>
              <a:t>/</a:t>
            </a:r>
            <a:endParaRPr lang="en-US" altLang="en-US" sz="2400" dirty="0"/>
          </a:p>
        </p:txBody>
      </p:sp>
      <p:sp>
        <p:nvSpPr>
          <p:cNvPr id="2" name="Content Placeholder 1"/>
          <p:cNvSpPr>
            <a:spLocks noGrp="1"/>
          </p:cNvSpPr>
          <p:nvPr>
            <p:ph sz="half" idx="1"/>
          </p:nvPr>
        </p:nvSpPr>
        <p:spPr/>
        <p:txBody>
          <a:bodyPr/>
          <a:lstStyle/>
          <a:p>
            <a:pPr lvl="0"/>
            <a:r>
              <a:rPr lang="en-US" dirty="0" smtClean="0"/>
              <a:t>Software</a:t>
            </a:r>
          </a:p>
          <a:p>
            <a:pPr lvl="0"/>
            <a:r>
              <a:rPr lang="en-US" dirty="0" err="1" smtClean="0"/>
              <a:t>Cytoscape</a:t>
            </a:r>
            <a:r>
              <a:rPr lang="en-US" dirty="0" smtClean="0"/>
              <a:t> is an open source software platform for visualizing molecular interaction networks and biological pathways and integrating these networks with annotations, gene expression profiles and other state data.</a:t>
            </a:r>
            <a:endParaRPr lang="en-US" dirty="0"/>
          </a:p>
        </p:txBody>
      </p:sp>
      <p:pic>
        <p:nvPicPr>
          <p:cNvPr id="5" name="Content Placeholder 4"/>
          <p:cNvPicPr>
            <a:picLocks noGrp="1" noChangeAspect="1"/>
          </p:cNvPicPr>
          <p:nvPr>
            <p:ph sz="half" idx="2"/>
          </p:nvPr>
        </p:nvPicPr>
        <p:blipFill>
          <a:blip r:embed="rId2"/>
          <a:stretch>
            <a:fillRect/>
          </a:stretch>
        </p:blipFill>
        <p:spPr>
          <a:xfrm>
            <a:off x="6218238" y="2345631"/>
            <a:ext cx="4937125" cy="3023989"/>
          </a:xfrm>
        </p:spPr>
      </p:pic>
      <p:sp>
        <p:nvSpPr>
          <p:cNvPr id="25603" name="Slide Number Placeholder 3">
            <a:extLst>
              <a:ext uri="{FF2B5EF4-FFF2-40B4-BE49-F238E27FC236}">
                <a16:creationId xmlns="" xmlns:a16="http://schemas.microsoft.com/office/drawing/2014/main" id="{3B877C46-9C1F-461D-8876-6633E0F70C91}"/>
              </a:ext>
            </a:extLst>
          </p:cNvPr>
          <p:cNvSpPr>
            <a:spLocks noGrp="1"/>
          </p:cNvSpPr>
          <p:nvPr>
            <p:ph type="sldNum" sz="quarter" idx="12"/>
          </p:nvPr>
        </p:nvSpPr>
        <p:spPr/>
        <p:txBody>
          <a:bodyPr/>
          <a:lstStyle>
            <a:lvl1pPr>
              <a:spcBef>
                <a:spcPct val="20000"/>
              </a:spcBef>
              <a:buFont typeface="Arial" panose="020B0604020202020204" pitchFamily="34" charset="0"/>
              <a:buChar char="•"/>
              <a:defRPr sz="19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Font typeface="Courier New" panose="02070309020205020404" pitchFamily="49" charset="0"/>
              <a:buChar char="o"/>
              <a:defRPr sz="1600">
                <a:solidFill>
                  <a:srgbClr val="7F7F7F"/>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rgbClr val="4F81BD"/>
                </a:solidFill>
                <a:latin typeface="Arial" panose="020B0604020202020204" pitchFamily="34" charset="0"/>
                <a:ea typeface="ＭＳ Ｐゴシック" panose="020B0600070205080204" pitchFamily="34" charset="-128"/>
              </a:defRPr>
            </a:lvl5pPr>
            <a:lvl6pPr marL="25146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6pPr>
            <a:lvl7pPr marL="29718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7pPr>
            <a:lvl8pPr marL="34290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8pPr>
            <a:lvl9pPr marL="38862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9pPr>
          </a:lstStyle>
          <a:p>
            <a:fld id="{6D96049B-28F6-464A-A522-7007864332F1}" type="slidenum">
              <a:rPr lang="en-US" altLang="en-US" smtClean="0"/>
              <a:pPr/>
              <a:t>9</a:t>
            </a:fld>
            <a:endParaRPr lang="en-US" altLang="en-US"/>
          </a:p>
        </p:txBody>
      </p:sp>
    </p:spTree>
    <p:extLst>
      <p:ext uri="{BB962C8B-B14F-4D97-AF65-F5344CB8AC3E}">
        <p14:creationId xmlns:p14="http://schemas.microsoft.com/office/powerpoint/2010/main" val="1888096837"/>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1664</TotalTime>
  <Words>443</Words>
  <Application>Microsoft Macintosh PowerPoint</Application>
  <PresentationFormat>Widescreen</PresentationFormat>
  <Paragraphs>116</Paragraphs>
  <Slides>16</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Calibri</vt:lpstr>
      <vt:lpstr>Calibri Light</vt:lpstr>
      <vt:lpstr>ＭＳ Ｐゴシック</vt:lpstr>
      <vt:lpstr>Roboto</vt:lpstr>
      <vt:lpstr>Arial</vt:lpstr>
      <vt:lpstr>Retrospect</vt:lpstr>
      <vt:lpstr>NGS: Downstream Analysis &amp; Processing</vt:lpstr>
      <vt:lpstr>The Plan… </vt:lpstr>
      <vt:lpstr>Gene Set Enrichment Analysis (GSEA) http://software.broadinstitute.org/gsea/index.jsp</vt:lpstr>
      <vt:lpstr>Gene Set Enrichment Analysis (GSEA) http://software.broadinstitute.org/gsea/index.jsp</vt:lpstr>
      <vt:lpstr>Database for Annotation, Visualization and Integrated Discovery (DAVID) https://david.ncifcrf.gov/</vt:lpstr>
      <vt:lpstr>Database for Annotation, Visualization and Integrated Discovery (DAVID) https://david.ncifcrf.gov/</vt:lpstr>
      <vt:lpstr>Search Tool for the Retrieval of Interacting Genes/Proteins  (STRING) https://string-db.org</vt:lpstr>
      <vt:lpstr>Search Tool for the Retrieval of Interacting Genes/Proteins  (STRING) https://string-db.org</vt:lpstr>
      <vt:lpstr>Cytoscape http://www.cytoscape.org/</vt:lpstr>
      <vt:lpstr>Cytoscape http://www.cytoscape.org/</vt:lpstr>
      <vt:lpstr>BED-Tools http://bedtools.readthedocs.io/en/latest/</vt:lpstr>
      <vt:lpstr>Commercial Tools</vt:lpstr>
      <vt:lpstr>Ingenuity Pathway Analysis (IPA) https://www.qiagenbioinformatics.com/products/ingenuity-pathway-analysis/</vt:lpstr>
      <vt:lpstr>Ingenuity Pathway Analysis (IPA) https://www.qiagenbioinformatics.com/products/ingenuity-pathway-analysis/</vt:lpstr>
      <vt:lpstr>Additional Tools</vt:lpstr>
      <vt:lpstr>Panther http://www.pantherdb.org</vt:lpstr>
    </vt:vector>
  </TitlesOfParts>
  <Company/>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Squires, Richard (NIH/NIAID) [C]</dc:creator>
  <cp:lastModifiedBy>Squires, Richard (NIH/NIAID) [C]</cp:lastModifiedBy>
  <cp:revision>79</cp:revision>
  <dcterms:created xsi:type="dcterms:W3CDTF">2017-08-09T01:32:48Z</dcterms:created>
  <dcterms:modified xsi:type="dcterms:W3CDTF">2017-08-16T19:26:21Z</dcterms:modified>
</cp:coreProperties>
</file>